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82" r:id="rId3"/>
    <p:sldId id="787" r:id="rId4"/>
    <p:sldId id="833" r:id="rId5"/>
    <p:sldId id="834" r:id="rId6"/>
    <p:sldId id="835" r:id="rId7"/>
    <p:sldId id="837" r:id="rId8"/>
    <p:sldId id="838" r:id="rId9"/>
    <p:sldId id="839" r:id="rId10"/>
    <p:sldId id="840" r:id="rId11"/>
    <p:sldId id="836" r:id="rId12"/>
    <p:sldId id="841" r:id="rId13"/>
    <p:sldId id="844" r:id="rId14"/>
    <p:sldId id="799" r:id="rId15"/>
    <p:sldId id="843" r:id="rId16"/>
    <p:sldId id="800" r:id="rId17"/>
    <p:sldId id="842" r:id="rId18"/>
    <p:sldId id="602" r:id="rId19"/>
    <p:sldId id="273" r:id="rId20"/>
    <p:sldId id="274" r:id="rId21"/>
    <p:sldId id="275"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833"/>
            <p14:sldId id="834"/>
            <p14:sldId id="835"/>
            <p14:sldId id="837"/>
            <p14:sldId id="838"/>
            <p14:sldId id="839"/>
            <p14:sldId id="840"/>
            <p14:sldId id="836"/>
            <p14:sldId id="841"/>
            <p14:sldId id="844"/>
            <p14:sldId id="799"/>
            <p14:sldId id="843"/>
            <p14:sldId id="800"/>
            <p14:sldId id="842"/>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9" autoAdjust="0"/>
    <p:restoredTop sz="96447" autoAdjust="0"/>
  </p:normalViewPr>
  <p:slideViewPr>
    <p:cSldViewPr snapToGrid="0">
      <p:cViewPr varScale="1">
        <p:scale>
          <a:sx n="85" d="100"/>
          <a:sy n="85" d="100"/>
        </p:scale>
        <p:origin x="1164"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18.wmf"/><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2021-11-29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Isometric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Isometric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Isometric operators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Isometric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Isometric operators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Isometric operators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Isometric operators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10.m4a"/><Relationship Id="rId7" Type="http://schemas.openxmlformats.org/officeDocument/2006/relationships/image" Target="../media/image23.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10.m4a"/><Relationship Id="rId9" Type="http://schemas.openxmlformats.org/officeDocument/2006/relationships/image" Target="../media/image18.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9.bin"/><Relationship Id="rId3" Type="http://schemas.microsoft.com/office/2007/relationships/media" Target="../media/media11.m4a"/><Relationship Id="rId7" Type="http://schemas.openxmlformats.org/officeDocument/2006/relationships/image" Target="../media/image25.w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image" Target="../media/image26.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1.bin"/><Relationship Id="rId3" Type="http://schemas.microsoft.com/office/2007/relationships/media" Target="../media/media12.m4a"/><Relationship Id="rId7" Type="http://schemas.openxmlformats.org/officeDocument/2006/relationships/image" Target="../media/image27.wmf"/><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2.m4a"/><Relationship Id="rId9" Type="http://schemas.openxmlformats.org/officeDocument/2006/relationships/image" Target="../media/image28.wmf"/></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2.wmf"/><Relationship Id="rId3" Type="http://schemas.microsoft.com/office/2007/relationships/media" Target="../media/media15.m4a"/><Relationship Id="rId7" Type="http://schemas.openxmlformats.org/officeDocument/2006/relationships/image" Target="../media/image29.wmf"/><Relationship Id="rId12" Type="http://schemas.openxmlformats.org/officeDocument/2006/relationships/oleObject" Target="../embeddings/oleObject25.bin"/><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oleObject" Target="../embeddings/oleObject22.bin"/><Relationship Id="rId11" Type="http://schemas.openxmlformats.org/officeDocument/2006/relationships/image" Target="../media/image31.wmf"/><Relationship Id="rId5" Type="http://schemas.openxmlformats.org/officeDocument/2006/relationships/slideLayout" Target="../slideLayouts/slideLayout2.xml"/><Relationship Id="rId10" Type="http://schemas.openxmlformats.org/officeDocument/2006/relationships/oleObject" Target="../embeddings/oleObject24.bin"/><Relationship Id="rId4" Type="http://schemas.openxmlformats.org/officeDocument/2006/relationships/audio" Target="../media/media15.m4a"/><Relationship Id="rId9" Type="http://schemas.openxmlformats.org/officeDocument/2006/relationships/image" Target="../media/image30.wmf"/><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7.bin"/><Relationship Id="rId3" Type="http://schemas.microsoft.com/office/2007/relationships/media" Target="../media/media16.m4a"/><Relationship Id="rId7" Type="http://schemas.openxmlformats.org/officeDocument/2006/relationships/image" Target="../media/image33.wmf"/><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oleObject" Target="../embeddings/oleObject2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6.m4a"/><Relationship Id="rId9" Type="http://schemas.openxmlformats.org/officeDocument/2006/relationships/image" Target="../media/image34.wmf"/></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5.m4a"/><Relationship Id="rId7" Type="http://schemas.openxmlformats.org/officeDocument/2006/relationships/image" Target="../media/image10.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5.m4a"/><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7.m4a"/><Relationship Id="rId7" Type="http://schemas.openxmlformats.org/officeDocument/2006/relationships/image" Target="../media/image13.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7.m4a"/><Relationship Id="rId9" Type="http://schemas.openxmlformats.org/officeDocument/2006/relationships/image" Target="../media/image14.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8.m4a"/><Relationship Id="rId7" Type="http://schemas.openxmlformats.org/officeDocument/2006/relationships/image" Target="../media/image16.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10.bin"/><Relationship Id="rId4" Type="http://schemas.openxmlformats.org/officeDocument/2006/relationships/audio" Target="../media/media8.m4a"/><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2.wmf"/><Relationship Id="rId3" Type="http://schemas.microsoft.com/office/2007/relationships/media" Target="../media/media9.m4a"/><Relationship Id="rId7" Type="http://schemas.openxmlformats.org/officeDocument/2006/relationships/image" Target="../media/image19.wmf"/><Relationship Id="rId12" Type="http://schemas.openxmlformats.org/officeDocument/2006/relationships/oleObject" Target="../embeddings/oleObject14.bin"/><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21.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9.m4a"/><Relationship Id="rId9" Type="http://schemas.openxmlformats.org/officeDocument/2006/relationships/image" Target="../media/image20.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11.8 Isometric operators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A37183C1-F2A3-4CF8-869E-A9DCC322E3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820"/>
    </mc:Choice>
    <mc:Fallback xmlns="">
      <p:transition spd="slow" advTm="9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we have</a:t>
            </a:r>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3" name="Object 12">
            <a:extLst>
              <a:ext uri="{FF2B5EF4-FFF2-40B4-BE49-F238E27FC236}">
                <a16:creationId xmlns:a16="http://schemas.microsoft.com/office/drawing/2014/main" id="{32DEF0DE-4509-4575-954B-BF4A7CB91650}"/>
              </a:ext>
            </a:extLst>
          </p:cNvPr>
          <p:cNvGraphicFramePr>
            <a:graphicFrameLocks noChangeAspect="1"/>
          </p:cNvGraphicFramePr>
          <p:nvPr>
            <p:extLst>
              <p:ext uri="{D42A27DB-BD31-4B8C-83A1-F6EECF244321}">
                <p14:modId xmlns:p14="http://schemas.microsoft.com/office/powerpoint/2010/main" val="3721635634"/>
              </p:ext>
            </p:extLst>
          </p:nvPr>
        </p:nvGraphicFramePr>
        <p:xfrm>
          <a:off x="4346575" y="1936750"/>
          <a:ext cx="4391025" cy="1911350"/>
        </p:xfrm>
        <a:graphic>
          <a:graphicData uri="http://schemas.openxmlformats.org/presentationml/2006/ole">
            <mc:AlternateContent xmlns:mc="http://schemas.openxmlformats.org/markup-compatibility/2006">
              <mc:Choice xmlns:v="urn:schemas-microsoft-com:vml" Requires="v">
                <p:oleObj spid="_x0000_s566289" name="Equation" r:id="rId6" imgW="1892160" imgH="825480" progId="Equation.DSMT4">
                  <p:embed/>
                </p:oleObj>
              </mc:Choice>
              <mc:Fallback>
                <p:oleObj name="Equation" r:id="rId6" imgW="1892160" imgH="825480" progId="Equation.DSMT4">
                  <p:embed/>
                  <p:pic>
                    <p:nvPicPr>
                      <p:cNvPr id="13" name="Object 12">
                        <a:extLst>
                          <a:ext uri="{FF2B5EF4-FFF2-40B4-BE49-F238E27FC236}">
                            <a16:creationId xmlns:a16="http://schemas.microsoft.com/office/drawing/2014/main" id="{32DEF0DE-4509-4575-954B-BF4A7CB91650}"/>
                          </a:ext>
                        </a:extLst>
                      </p:cNvPr>
                      <p:cNvPicPr/>
                      <p:nvPr/>
                    </p:nvPicPr>
                    <p:blipFill>
                      <a:blip r:embed="rId7"/>
                      <a:stretch>
                        <a:fillRect/>
                      </a:stretch>
                    </p:blipFill>
                    <p:spPr>
                      <a:xfrm>
                        <a:off x="4346575" y="1936750"/>
                        <a:ext cx="4391025" cy="19113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B46B465-2921-45D4-9592-4E844A6815A8}"/>
              </a:ext>
            </a:extLst>
          </p:cNvPr>
          <p:cNvGraphicFramePr>
            <a:graphicFrameLocks noChangeAspect="1"/>
          </p:cNvGraphicFramePr>
          <p:nvPr>
            <p:extLst>
              <p:ext uri="{D42A27DB-BD31-4B8C-83A1-F6EECF244321}">
                <p14:modId xmlns:p14="http://schemas.microsoft.com/office/powerpoint/2010/main" val="473618430"/>
              </p:ext>
            </p:extLst>
          </p:nvPr>
        </p:nvGraphicFramePr>
        <p:xfrm>
          <a:off x="231335" y="2936875"/>
          <a:ext cx="3889375" cy="1852612"/>
        </p:xfrm>
        <a:graphic>
          <a:graphicData uri="http://schemas.openxmlformats.org/presentationml/2006/ole">
            <mc:AlternateContent xmlns:mc="http://schemas.openxmlformats.org/markup-compatibility/2006">
              <mc:Choice xmlns:v="urn:schemas-microsoft-com:vml" Requires="v">
                <p:oleObj spid="_x0000_s566290" name="Equation" r:id="rId8" imgW="1676160" imgH="799920" progId="Equation.DSMT4">
                  <p:embed/>
                </p:oleObj>
              </mc:Choice>
              <mc:Fallback>
                <p:oleObj name="Equation" r:id="rId8" imgW="1676160" imgH="799920" progId="Equation.DSMT4">
                  <p:embed/>
                  <p:pic>
                    <p:nvPicPr>
                      <p:cNvPr id="13" name="Object 12">
                        <a:extLst>
                          <a:ext uri="{FF2B5EF4-FFF2-40B4-BE49-F238E27FC236}">
                            <a16:creationId xmlns:a16="http://schemas.microsoft.com/office/drawing/2014/main" id="{32DEF0DE-4509-4575-954B-BF4A7CB91650}"/>
                          </a:ext>
                        </a:extLst>
                      </p:cNvPr>
                      <p:cNvPicPr/>
                      <p:nvPr/>
                    </p:nvPicPr>
                    <p:blipFill>
                      <a:blip r:embed="rId9"/>
                      <a:stretch>
                        <a:fillRect/>
                      </a:stretch>
                    </p:blipFill>
                    <p:spPr>
                      <a:xfrm>
                        <a:off x="231335" y="2936875"/>
                        <a:ext cx="3889375" cy="185261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B7D7BA6-205E-40CF-8C6C-4606079BABB9}"/>
              </a:ext>
            </a:extLst>
          </p:cNvPr>
          <p:cNvGraphicFramePr>
            <a:graphicFrameLocks noChangeAspect="1"/>
          </p:cNvGraphicFramePr>
          <p:nvPr>
            <p:extLst>
              <p:ext uri="{D42A27DB-BD31-4B8C-83A1-F6EECF244321}">
                <p14:modId xmlns:p14="http://schemas.microsoft.com/office/powerpoint/2010/main" val="3124812515"/>
              </p:ext>
            </p:extLst>
          </p:nvPr>
        </p:nvGraphicFramePr>
        <p:xfrm>
          <a:off x="4360863" y="4094163"/>
          <a:ext cx="4360862" cy="1911350"/>
        </p:xfrm>
        <a:graphic>
          <a:graphicData uri="http://schemas.openxmlformats.org/presentationml/2006/ole">
            <mc:AlternateContent xmlns:mc="http://schemas.openxmlformats.org/markup-compatibility/2006">
              <mc:Choice xmlns:v="urn:schemas-microsoft-com:vml" Requires="v">
                <p:oleObj spid="_x0000_s566291" name="Equation" r:id="rId10" imgW="1879560" imgH="825480" progId="Equation.DSMT4">
                  <p:embed/>
                </p:oleObj>
              </mc:Choice>
              <mc:Fallback>
                <p:oleObj name="Equation" r:id="rId10" imgW="1879560" imgH="825480" progId="Equation.DSMT4">
                  <p:embed/>
                  <p:pic>
                    <p:nvPicPr>
                      <p:cNvPr id="13" name="Object 12">
                        <a:extLst>
                          <a:ext uri="{FF2B5EF4-FFF2-40B4-BE49-F238E27FC236}">
                            <a16:creationId xmlns:a16="http://schemas.microsoft.com/office/drawing/2014/main" id="{32DEF0DE-4509-4575-954B-BF4A7CB91650}"/>
                          </a:ext>
                        </a:extLst>
                      </p:cNvPr>
                      <p:cNvPicPr/>
                      <p:nvPr/>
                    </p:nvPicPr>
                    <p:blipFill>
                      <a:blip r:embed="rId11"/>
                      <a:stretch>
                        <a:fillRect/>
                      </a:stretch>
                    </p:blipFill>
                    <p:spPr>
                      <a:xfrm>
                        <a:off x="4360863" y="4094163"/>
                        <a:ext cx="4360862" cy="1911350"/>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FB2F5386-F9B1-4D95-9D12-5FED672EED2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19117534"/>
      </p:ext>
    </p:extLst>
  </p:cSld>
  <p:clrMapOvr>
    <a:masterClrMapping/>
  </p:clrMapOvr>
  <mc:AlternateContent xmlns:mc="http://schemas.openxmlformats.org/markup-compatibility/2006" xmlns:p14="http://schemas.microsoft.com/office/powerpoint/2010/main">
    <mc:Choice Requires="p14">
      <p:transition spd="slow" p14:dur="2000" advTm="72427"/>
    </mc:Choice>
    <mc:Fallback xmlns="">
      <p:transition spd="slow" advTm="72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Columns form an orthonormal basis</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For finite-dimensional vector spaces, if </a:t>
            </a:r>
            <a:r>
              <a:rPr lang="en-US" i="1" dirty="0"/>
              <a:t>A</a:t>
            </a:r>
            <a:r>
              <a:rPr lang="en-US" dirty="0"/>
              <a:t> is isometric,</a:t>
            </a:r>
            <a:br>
              <a:rPr lang="en-US" dirty="0"/>
            </a:br>
            <a:r>
              <a:rPr lang="en-US" dirty="0"/>
              <a:t>	then the columns form an orthonormal basis.</a:t>
            </a:r>
          </a:p>
          <a:p>
            <a:pPr marL="0" indent="0">
              <a:buNone/>
            </a:pPr>
            <a:r>
              <a:rPr lang="en-US" dirty="0"/>
              <a:t>Proof:</a:t>
            </a:r>
          </a:p>
          <a:p>
            <a:pPr marL="0" indent="0">
              <a:buNone/>
            </a:pPr>
            <a:r>
              <a:rPr lang="en-US" dirty="0"/>
              <a:t>	Suppose that </a:t>
            </a:r>
            <a:r>
              <a:rPr lang="en-US" i="1" dirty="0"/>
              <a:t>A</a:t>
            </a:r>
            <a:r>
              <a:rPr lang="en-US" dirty="0"/>
              <a:t> is isometric and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i="1" dirty="0">
                <a:latin typeface="Times New Roman" panose="02020603050405020304" pitchFamily="18" charset="0"/>
              </a:rPr>
              <a:t>	</a:t>
            </a:r>
            <a:r>
              <a:rPr lang="en-US" dirty="0">
                <a:latin typeface="Times New Roman" panose="02020603050405020304" pitchFamily="18" charset="0"/>
              </a:rPr>
              <a:t>Thus, the columns form an orthonormal basis.</a:t>
            </a:r>
            <a:r>
              <a:rPr lang="en-US" i="1" dirty="0">
                <a:latin typeface="Times New Roman" panose="02020603050405020304" pitchFamily="18" charset="0"/>
              </a:rPr>
              <a:t> </a:t>
            </a:r>
            <a:r>
              <a:rPr lang="en-US" dirty="0"/>
              <a:t>▮</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8" name="Object 7">
            <a:extLst>
              <a:ext uri="{FF2B5EF4-FFF2-40B4-BE49-F238E27FC236}">
                <a16:creationId xmlns:a16="http://schemas.microsoft.com/office/drawing/2014/main" id="{3FF96F86-1106-4F5B-9565-34056D4653AF}"/>
              </a:ext>
            </a:extLst>
          </p:cNvPr>
          <p:cNvGraphicFramePr>
            <a:graphicFrameLocks noChangeAspect="1"/>
          </p:cNvGraphicFramePr>
          <p:nvPr>
            <p:extLst>
              <p:ext uri="{D42A27DB-BD31-4B8C-83A1-F6EECF244321}">
                <p14:modId xmlns:p14="http://schemas.microsoft.com/office/powerpoint/2010/main" val="955090647"/>
              </p:ext>
            </p:extLst>
          </p:nvPr>
        </p:nvGraphicFramePr>
        <p:xfrm>
          <a:off x="5228897" y="3127022"/>
          <a:ext cx="2770187" cy="558800"/>
        </p:xfrm>
        <a:graphic>
          <a:graphicData uri="http://schemas.openxmlformats.org/presentationml/2006/ole">
            <mc:AlternateContent xmlns:mc="http://schemas.openxmlformats.org/markup-compatibility/2006">
              <mc:Choice xmlns:v="urn:schemas-microsoft-com:vml" Requires="v">
                <p:oleObj spid="_x0000_s562194" name="Equation" r:id="rId6" imgW="1193760" imgH="241200" progId="Equation.DSMT4">
                  <p:embed/>
                </p:oleObj>
              </mc:Choice>
              <mc:Fallback>
                <p:oleObj name="Equation" r:id="rId6" imgW="1193760" imgH="241200" progId="Equation.DSMT4">
                  <p:embed/>
                  <p:pic>
                    <p:nvPicPr>
                      <p:cNvPr id="10" name="Object 9">
                        <a:extLst>
                          <a:ext uri="{FF2B5EF4-FFF2-40B4-BE49-F238E27FC236}">
                            <a16:creationId xmlns:a16="http://schemas.microsoft.com/office/drawing/2014/main" id="{96C5184A-C77F-403A-A34C-89120F48E2A0}"/>
                          </a:ext>
                        </a:extLst>
                      </p:cNvPr>
                      <p:cNvPicPr/>
                      <p:nvPr/>
                    </p:nvPicPr>
                    <p:blipFill>
                      <a:blip r:embed="rId7"/>
                      <a:stretch>
                        <a:fillRect/>
                      </a:stretch>
                    </p:blipFill>
                    <p:spPr>
                      <a:xfrm>
                        <a:off x="5228897" y="3127022"/>
                        <a:ext cx="2770187" cy="5588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E68C18A-A51B-4D9C-914F-1ECE11053E0D}"/>
              </a:ext>
            </a:extLst>
          </p:cNvPr>
          <p:cNvGraphicFramePr>
            <a:graphicFrameLocks noChangeAspect="1"/>
          </p:cNvGraphicFramePr>
          <p:nvPr>
            <p:extLst>
              <p:ext uri="{D42A27DB-BD31-4B8C-83A1-F6EECF244321}">
                <p14:modId xmlns:p14="http://schemas.microsoft.com/office/powerpoint/2010/main" val="995144065"/>
              </p:ext>
            </p:extLst>
          </p:nvPr>
        </p:nvGraphicFramePr>
        <p:xfrm>
          <a:off x="-18326" y="3684093"/>
          <a:ext cx="9133898" cy="1737591"/>
        </p:xfrm>
        <a:graphic>
          <a:graphicData uri="http://schemas.openxmlformats.org/presentationml/2006/ole">
            <mc:AlternateContent xmlns:mc="http://schemas.openxmlformats.org/markup-compatibility/2006">
              <mc:Choice xmlns:v="urn:schemas-microsoft-com:vml" Requires="v">
                <p:oleObj spid="_x0000_s562195" name="Equation" r:id="rId8" imgW="4330440" imgH="825480" progId="Equation.DSMT4">
                  <p:embed/>
                </p:oleObj>
              </mc:Choice>
              <mc:Fallback>
                <p:oleObj name="Equation" r:id="rId8" imgW="4330440" imgH="825480" progId="Equation.DSMT4">
                  <p:embed/>
                  <p:pic>
                    <p:nvPicPr>
                      <p:cNvPr id="14" name="Object 13">
                        <a:extLst>
                          <a:ext uri="{FF2B5EF4-FFF2-40B4-BE49-F238E27FC236}">
                            <a16:creationId xmlns:a16="http://schemas.microsoft.com/office/drawing/2014/main" id="{6B46B465-2921-45D4-9592-4E844A6815A8}"/>
                          </a:ext>
                        </a:extLst>
                      </p:cNvPr>
                      <p:cNvPicPr/>
                      <p:nvPr/>
                    </p:nvPicPr>
                    <p:blipFill>
                      <a:blip r:embed="rId9"/>
                      <a:stretch>
                        <a:fillRect/>
                      </a:stretch>
                    </p:blipFill>
                    <p:spPr>
                      <a:xfrm>
                        <a:off x="-18326" y="3684093"/>
                        <a:ext cx="9133898" cy="1737591"/>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8F043797-5C96-4E15-B802-E75F7600C42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04422493"/>
      </p:ext>
    </p:extLst>
  </p:cSld>
  <p:clrMapOvr>
    <a:masterClrMapping/>
  </p:clrMapOvr>
  <mc:AlternateContent xmlns:mc="http://schemas.openxmlformats.org/markup-compatibility/2006" xmlns:p14="http://schemas.microsoft.com/office/powerpoint/2010/main">
    <mc:Choice Requires="p14">
      <p:transition spd="slow" p14:dur="2000" advTm="157360"/>
    </mc:Choice>
    <mc:Fallback xmlns="">
      <p:transition spd="slow" advTm="15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Rows form an orthonormal basis</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For finite-dimensional vector spaces, if </a:t>
            </a:r>
            <a:r>
              <a:rPr lang="en-US" i="1" dirty="0"/>
              <a:t>A</a:t>
            </a:r>
            <a:r>
              <a:rPr lang="en-US" dirty="0"/>
              <a:t> is isometric,</a:t>
            </a:r>
            <a:br>
              <a:rPr lang="en-US" dirty="0"/>
            </a:br>
            <a:r>
              <a:rPr lang="en-US" dirty="0"/>
              <a:t>	then the rows form an orthonormal basis.</a:t>
            </a:r>
          </a:p>
          <a:p>
            <a:pPr marL="0" indent="0">
              <a:buNone/>
            </a:pPr>
            <a:endParaRPr lang="en-US" sz="1600" dirty="0"/>
          </a:p>
          <a:p>
            <a:pPr marL="0" indent="0">
              <a:buNone/>
            </a:pPr>
            <a:r>
              <a:rPr lang="en-US" dirty="0"/>
              <a:t>Proof:</a:t>
            </a:r>
          </a:p>
          <a:p>
            <a:pPr marL="0" indent="0">
              <a:buNone/>
            </a:pPr>
            <a:r>
              <a:rPr lang="en-US" dirty="0"/>
              <a:t>	Suppose that </a:t>
            </a:r>
            <a:r>
              <a:rPr lang="en-US" i="1" dirty="0"/>
              <a:t>A</a:t>
            </a:r>
            <a:r>
              <a:rPr lang="en-US" dirty="0"/>
              <a:t> is isometric and</a:t>
            </a:r>
          </a:p>
          <a:p>
            <a:pPr marL="0" indent="0">
              <a:buNone/>
            </a:pPr>
            <a:endParaRPr lang="en-US" i="1" dirty="0">
              <a:latin typeface="Times New Roman" panose="02020603050405020304" pitchFamily="18" charset="0"/>
            </a:endParaRPr>
          </a:p>
          <a:p>
            <a:pPr marL="0" indent="0">
              <a:buNone/>
            </a:pPr>
            <a:r>
              <a:rPr lang="en-US" i="1" dirty="0">
                <a:latin typeface="Times New Roman" panose="02020603050405020304" pitchFamily="18" charset="0"/>
              </a:rPr>
              <a:t> </a:t>
            </a:r>
          </a:p>
          <a:p>
            <a:pPr marL="0" indent="0">
              <a:buNone/>
            </a:pPr>
            <a:endParaRPr lang="en-US" i="1" dirty="0">
              <a:latin typeface="Times New Roman" panose="02020603050405020304" pitchFamily="18" charset="0"/>
            </a:endParaRPr>
          </a:p>
          <a:p>
            <a:pPr marL="0" indent="0">
              <a:buNone/>
            </a:pPr>
            <a:endParaRPr lang="en-US" i="1" dirty="0">
              <a:latin typeface="Times New Roman" panose="02020603050405020304" pitchFamily="18" charset="0"/>
            </a:endParaRPr>
          </a:p>
          <a:p>
            <a:pPr marL="0" indent="0">
              <a:buNone/>
            </a:pPr>
            <a:endParaRPr lang="en-US" i="1" dirty="0">
              <a:latin typeface="Times New Roman" panose="02020603050405020304" pitchFamily="18" charset="0"/>
            </a:endParaRPr>
          </a:p>
          <a:p>
            <a:pPr marL="0" indent="0">
              <a:buNone/>
            </a:pPr>
            <a:endParaRPr lang="en-US" i="1" dirty="0">
              <a:latin typeface="Times New Roman" panose="02020603050405020304" pitchFamily="18" charset="0"/>
            </a:endParaRPr>
          </a:p>
          <a:p>
            <a:pPr marL="0" indent="0">
              <a:buNone/>
            </a:pPr>
            <a:r>
              <a:rPr lang="en-US" i="1" dirty="0">
                <a:latin typeface="Times New Roman" panose="02020603050405020304" pitchFamily="18" charset="0"/>
              </a:rPr>
              <a:t>	</a:t>
            </a:r>
            <a:r>
              <a:rPr lang="en-US" dirty="0">
                <a:latin typeface="Times New Roman" panose="02020603050405020304" pitchFamily="18" charset="0"/>
              </a:rPr>
              <a:t>Thus, the rows form an orthonormal basis, too.</a:t>
            </a:r>
            <a:r>
              <a:rPr lang="en-US" dirty="0"/>
              <a:t>▮</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8" name="Object 7">
            <a:extLst>
              <a:ext uri="{FF2B5EF4-FFF2-40B4-BE49-F238E27FC236}">
                <a16:creationId xmlns:a16="http://schemas.microsoft.com/office/drawing/2014/main" id="{3FF96F86-1106-4F5B-9565-34056D4653AF}"/>
              </a:ext>
            </a:extLst>
          </p:cNvPr>
          <p:cNvGraphicFramePr>
            <a:graphicFrameLocks noChangeAspect="1"/>
          </p:cNvGraphicFramePr>
          <p:nvPr>
            <p:extLst>
              <p:ext uri="{D42A27DB-BD31-4B8C-83A1-F6EECF244321}">
                <p14:modId xmlns:p14="http://schemas.microsoft.com/office/powerpoint/2010/main" val="1974453524"/>
              </p:ext>
            </p:extLst>
          </p:nvPr>
        </p:nvGraphicFramePr>
        <p:xfrm>
          <a:off x="5227638" y="2736850"/>
          <a:ext cx="1384300" cy="1852613"/>
        </p:xfrm>
        <a:graphic>
          <a:graphicData uri="http://schemas.openxmlformats.org/presentationml/2006/ole">
            <mc:AlternateContent xmlns:mc="http://schemas.openxmlformats.org/markup-compatibility/2006">
              <mc:Choice xmlns:v="urn:schemas-microsoft-com:vml" Requires="v">
                <p:oleObj spid="_x0000_s567312" name="Equation" r:id="rId6" imgW="596880" imgH="799920" progId="Equation.DSMT4">
                  <p:embed/>
                </p:oleObj>
              </mc:Choice>
              <mc:Fallback>
                <p:oleObj name="Equation" r:id="rId6" imgW="596880" imgH="799920" progId="Equation.DSMT4">
                  <p:embed/>
                  <p:pic>
                    <p:nvPicPr>
                      <p:cNvPr id="8" name="Object 7">
                        <a:extLst>
                          <a:ext uri="{FF2B5EF4-FFF2-40B4-BE49-F238E27FC236}">
                            <a16:creationId xmlns:a16="http://schemas.microsoft.com/office/drawing/2014/main" id="{3FF96F86-1106-4F5B-9565-34056D4653AF}"/>
                          </a:ext>
                        </a:extLst>
                      </p:cNvPr>
                      <p:cNvPicPr/>
                      <p:nvPr/>
                    </p:nvPicPr>
                    <p:blipFill>
                      <a:blip r:embed="rId7"/>
                      <a:stretch>
                        <a:fillRect/>
                      </a:stretch>
                    </p:blipFill>
                    <p:spPr>
                      <a:xfrm>
                        <a:off x="5227638" y="2736850"/>
                        <a:ext cx="1384300" cy="185261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E68C18A-A51B-4D9C-914F-1ECE11053E0D}"/>
              </a:ext>
            </a:extLst>
          </p:cNvPr>
          <p:cNvGraphicFramePr>
            <a:graphicFrameLocks noChangeAspect="1"/>
          </p:cNvGraphicFramePr>
          <p:nvPr>
            <p:extLst>
              <p:ext uri="{D42A27DB-BD31-4B8C-83A1-F6EECF244321}">
                <p14:modId xmlns:p14="http://schemas.microsoft.com/office/powerpoint/2010/main" val="3777007841"/>
              </p:ext>
            </p:extLst>
          </p:nvPr>
        </p:nvGraphicFramePr>
        <p:xfrm>
          <a:off x="234696" y="4688648"/>
          <a:ext cx="8765886" cy="1578841"/>
        </p:xfrm>
        <a:graphic>
          <a:graphicData uri="http://schemas.openxmlformats.org/presentationml/2006/ole">
            <mc:AlternateContent xmlns:mc="http://schemas.openxmlformats.org/markup-compatibility/2006">
              <mc:Choice xmlns:v="urn:schemas-microsoft-com:vml" Requires="v">
                <p:oleObj spid="_x0000_s567313" name="Equation" r:id="rId8" imgW="4572000" imgH="825480" progId="Equation.DSMT4">
                  <p:embed/>
                </p:oleObj>
              </mc:Choice>
              <mc:Fallback>
                <p:oleObj name="Equation" r:id="rId8" imgW="4572000" imgH="825480" progId="Equation.DSMT4">
                  <p:embed/>
                  <p:pic>
                    <p:nvPicPr>
                      <p:cNvPr id="11" name="Object 10">
                        <a:extLst>
                          <a:ext uri="{FF2B5EF4-FFF2-40B4-BE49-F238E27FC236}">
                            <a16:creationId xmlns:a16="http://schemas.microsoft.com/office/drawing/2014/main" id="{FE68C18A-A51B-4D9C-914F-1ECE11053E0D}"/>
                          </a:ext>
                        </a:extLst>
                      </p:cNvPr>
                      <p:cNvPicPr/>
                      <p:nvPr/>
                    </p:nvPicPr>
                    <p:blipFill>
                      <a:blip r:embed="rId9"/>
                      <a:stretch>
                        <a:fillRect/>
                      </a:stretch>
                    </p:blipFill>
                    <p:spPr>
                      <a:xfrm>
                        <a:off x="234696" y="4688648"/>
                        <a:ext cx="8765886" cy="1578841"/>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7C18DC57-6B3A-4F97-99E8-AA6A67430FC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3571478"/>
      </p:ext>
    </p:extLst>
  </p:cSld>
  <p:clrMapOvr>
    <a:masterClrMapping/>
  </p:clrMapOvr>
  <mc:AlternateContent xmlns:mc="http://schemas.openxmlformats.org/markup-compatibility/2006" xmlns:p14="http://schemas.microsoft.com/office/powerpoint/2010/main">
    <mc:Choice Requires="p14">
      <p:transition spd="slow" p14:dur="2000" advTm="108462"/>
    </mc:Choice>
    <mc:Fallback xmlns="">
      <p:transition spd="slow" advTm="10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Rows form an orthonormal basis</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The determinant of a real isometric matrix is </a:t>
            </a:r>
            <a:r>
              <a:rPr lang="en-US" dirty="0">
                <a:latin typeface="Times New Roman" panose="02020603050405020304" pitchFamily="18" charset="0"/>
              </a:rPr>
              <a:t>±1</a:t>
            </a:r>
            <a:r>
              <a:rPr lang="en-US" dirty="0"/>
              <a:t>.</a:t>
            </a:r>
          </a:p>
          <a:p>
            <a:pPr marL="0" indent="0">
              <a:buNone/>
            </a:pPr>
            <a:endParaRPr lang="en-US" sz="1600" dirty="0"/>
          </a:p>
          <a:p>
            <a:pPr marL="0" indent="0">
              <a:buNone/>
            </a:pPr>
            <a:r>
              <a:rPr lang="en-US" dirty="0"/>
              <a:t>Proof:</a:t>
            </a:r>
          </a:p>
          <a:p>
            <a:pPr marL="0" indent="0">
              <a:buNone/>
            </a:pPr>
            <a:r>
              <a:rPr lang="en-US" dirty="0"/>
              <a:t>	</a:t>
            </a:r>
            <a:r>
              <a:rPr lang="en-US" dirty="0">
                <a:latin typeface="Times New Roman" panose="02020603050405020304" pitchFamily="18" charset="0"/>
              </a:rPr>
              <a:t>det( </a:t>
            </a:r>
            <a:r>
              <a:rPr lang="en-US" i="1" dirty="0">
                <a:latin typeface="Times New Roman" panose="02020603050405020304" pitchFamily="18" charset="0"/>
              </a:rPr>
              <a:t>AA</a:t>
            </a:r>
            <a:r>
              <a:rPr lang="en-US" baseline="30000" dirty="0">
                <a:latin typeface="Times New Roman" panose="02020603050405020304" pitchFamily="18" charset="0"/>
              </a:rPr>
              <a:t>*</a:t>
            </a:r>
            <a:r>
              <a:rPr lang="en-US" dirty="0">
                <a:latin typeface="Times New Roman" panose="02020603050405020304" pitchFamily="18" charset="0"/>
              </a:rPr>
              <a:t> ) = det( </a:t>
            </a:r>
            <a:r>
              <a:rPr lang="en-US" i="1" dirty="0">
                <a:latin typeface="Times New Roman" panose="02020603050405020304" pitchFamily="18" charset="0"/>
              </a:rPr>
              <a:t>I</a:t>
            </a:r>
            <a:r>
              <a:rPr lang="en-US" dirty="0">
                <a:latin typeface="Times New Roman" panose="02020603050405020304" pitchFamily="18" charset="0"/>
              </a:rPr>
              <a:t> ) = 1</a:t>
            </a:r>
          </a:p>
          <a:p>
            <a:pPr marL="0" indent="0">
              <a:buNone/>
            </a:pPr>
            <a:r>
              <a:rPr lang="en-US" dirty="0"/>
              <a:t>	But </a:t>
            </a:r>
            <a:r>
              <a:rPr lang="en-US" dirty="0">
                <a:latin typeface="Times New Roman" panose="02020603050405020304" pitchFamily="18" charset="0"/>
              </a:rPr>
              <a:t>det( </a:t>
            </a:r>
            <a:r>
              <a:rPr lang="en-US" i="1" dirty="0">
                <a:latin typeface="Times New Roman" panose="02020603050405020304" pitchFamily="18" charset="0"/>
              </a:rPr>
              <a:t>AA</a:t>
            </a:r>
            <a:r>
              <a:rPr lang="en-US" baseline="30000" dirty="0">
                <a:latin typeface="Times New Roman" panose="02020603050405020304" pitchFamily="18" charset="0"/>
              </a:rPr>
              <a:t>*</a:t>
            </a:r>
            <a:r>
              <a:rPr lang="en-US" dirty="0">
                <a:latin typeface="Times New Roman" panose="02020603050405020304" pitchFamily="18" charset="0"/>
              </a:rPr>
              <a:t> ) = det( </a:t>
            </a:r>
            <a:r>
              <a:rPr lang="en-US" i="1" dirty="0">
                <a:latin typeface="Times New Roman" panose="02020603050405020304" pitchFamily="18" charset="0"/>
              </a:rPr>
              <a:t>A</a:t>
            </a:r>
            <a:r>
              <a:rPr lang="en-US" dirty="0">
                <a:latin typeface="Times New Roman" panose="02020603050405020304" pitchFamily="18" charset="0"/>
              </a:rPr>
              <a:t> ) det( </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latin typeface="Times New Roman" panose="02020603050405020304" pitchFamily="18" charset="0"/>
              </a:rPr>
              <a:t> )</a:t>
            </a:r>
            <a:r>
              <a:rPr lang="en-US" dirty="0"/>
              <a:t>, and </a:t>
            </a:r>
            <a:r>
              <a:rPr lang="en-US" dirty="0">
                <a:latin typeface="Times New Roman" panose="02020603050405020304" pitchFamily="18" charset="0"/>
              </a:rPr>
              <a:t>det( </a:t>
            </a:r>
            <a:r>
              <a:rPr lang="en-US" i="1" dirty="0">
                <a:latin typeface="Times New Roman" panose="02020603050405020304" pitchFamily="18" charset="0"/>
              </a:rPr>
              <a:t>A</a:t>
            </a:r>
            <a:r>
              <a:rPr lang="en-US" i="1" baseline="30000" dirty="0">
                <a:latin typeface="Times New Roman" panose="02020603050405020304" pitchFamily="18" charset="0"/>
              </a:rPr>
              <a:t>*</a:t>
            </a:r>
            <a:r>
              <a:rPr lang="en-US" dirty="0">
                <a:latin typeface="Times New Roman" panose="02020603050405020304" pitchFamily="18" charset="0"/>
              </a:rPr>
              <a:t> ) = det( </a:t>
            </a:r>
            <a:r>
              <a:rPr lang="en-US" i="1" dirty="0">
                <a:latin typeface="Times New Roman" panose="02020603050405020304" pitchFamily="18" charset="0"/>
              </a:rPr>
              <a:t>A</a:t>
            </a:r>
            <a:r>
              <a:rPr lang="en-US" dirty="0">
                <a:latin typeface="Times New Roman" panose="02020603050405020304" pitchFamily="18" charset="0"/>
              </a:rPr>
              <a:t> )</a:t>
            </a:r>
            <a:endParaRPr lang="en-US" dirty="0"/>
          </a:p>
          <a:p>
            <a:pPr marL="0" indent="0">
              <a:buNone/>
            </a:pPr>
            <a:r>
              <a:rPr lang="en-US" dirty="0">
                <a:latin typeface="Times New Roman" panose="02020603050405020304" pitchFamily="18" charset="0"/>
              </a:rPr>
              <a:t>	Thus, det( </a:t>
            </a:r>
            <a:r>
              <a:rPr lang="en-US" i="1" dirty="0">
                <a:latin typeface="Times New Roman" panose="02020603050405020304" pitchFamily="18" charset="0"/>
              </a:rPr>
              <a:t>A</a:t>
            </a:r>
            <a:r>
              <a:rPr lang="en-US" dirty="0">
                <a:latin typeface="Times New Roman" panose="02020603050405020304" pitchFamily="18" charset="0"/>
              </a:rPr>
              <a:t> )</a:t>
            </a:r>
            <a:r>
              <a:rPr lang="en-US" baseline="30000" dirty="0">
                <a:latin typeface="Times New Roman" panose="02020603050405020304" pitchFamily="18" charset="0"/>
              </a:rPr>
              <a:t>2</a:t>
            </a:r>
            <a:r>
              <a:rPr lang="en-US" dirty="0">
                <a:latin typeface="Times New Roman" panose="02020603050405020304" pitchFamily="18" charset="0"/>
              </a:rPr>
              <a:t> = 1, so det( </a:t>
            </a:r>
            <a:r>
              <a:rPr lang="en-US" i="1" dirty="0">
                <a:latin typeface="Times New Roman" panose="02020603050405020304" pitchFamily="18" charset="0"/>
              </a:rPr>
              <a:t>A</a:t>
            </a:r>
            <a:r>
              <a:rPr lang="en-US" dirty="0">
                <a:latin typeface="Times New Roman" panose="02020603050405020304" pitchFamily="18" charset="0"/>
              </a:rPr>
              <a:t> ) = ±1.</a:t>
            </a:r>
            <a:r>
              <a:rPr lang="en-US" dirty="0"/>
              <a:t>▮</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70B6D0D-49AE-49C6-9623-A712E03286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88730798"/>
      </p:ext>
    </p:extLst>
  </p:cSld>
  <p:clrMapOvr>
    <a:masterClrMapping/>
  </p:clrMapOvr>
  <mc:AlternateContent xmlns:mc="http://schemas.openxmlformats.org/markup-compatibility/2006" xmlns:p14="http://schemas.microsoft.com/office/powerpoint/2010/main">
    <mc:Choice Requires="p14">
      <p:transition spd="slow" p14:dur="2000" advTm="138474"/>
    </mc:Choice>
    <mc:Fallback xmlns="">
      <p:transition spd="slow" advTm="13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If a real square matrix is isometric,</a:t>
            </a:r>
          </a:p>
          <a:p>
            <a:pPr marL="0" indent="0">
              <a:buNone/>
            </a:pPr>
            <a:r>
              <a:rPr lang="en-US" dirty="0"/>
              <a:t>		we call it an </a:t>
            </a:r>
            <a:r>
              <a:rPr lang="en-US" i="1" dirty="0"/>
              <a:t>orthogonal </a:t>
            </a:r>
            <a:r>
              <a:rPr lang="en-US" dirty="0"/>
              <a:t>matrix</a:t>
            </a:r>
          </a:p>
          <a:p>
            <a:r>
              <a:rPr lang="en-US" dirty="0"/>
              <a:t>If a complex square matrix is isometric,</a:t>
            </a:r>
          </a:p>
          <a:p>
            <a:pPr marL="0" indent="0">
              <a:buNone/>
            </a:pPr>
            <a:r>
              <a:rPr lang="en-US" dirty="0"/>
              <a:t>		we call it a </a:t>
            </a:r>
            <a:r>
              <a:rPr lang="en-US" i="1" dirty="0"/>
              <a:t>unitary</a:t>
            </a:r>
            <a:r>
              <a:rPr lang="en-US" dirty="0"/>
              <a:t> matrix</a:t>
            </a:r>
          </a:p>
          <a:p>
            <a:pPr marL="0" indent="0">
              <a:buNone/>
            </a:pPr>
            <a:endParaRPr lang="en-US" dirty="0"/>
          </a:p>
          <a:p>
            <a:r>
              <a:rPr lang="en-US" dirty="0"/>
              <a:t>In both cases, the rows and columns form an orthonormal basis for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and </a:t>
            </a:r>
            <a:r>
              <a:rPr lang="en-US" b="1" dirty="0">
                <a:latin typeface="Times New Roman" panose="02020603050405020304" pitchFamily="18" charset="0"/>
              </a:rPr>
              <a:t>C</a:t>
            </a:r>
            <a:r>
              <a:rPr lang="en-US" i="1" baseline="30000" dirty="0">
                <a:latin typeface="Times New Roman" panose="02020603050405020304" pitchFamily="18" charset="0"/>
              </a:rPr>
              <a:t>n</a:t>
            </a:r>
            <a:r>
              <a:rPr lang="en-US" dirty="0"/>
              <a:t>, respectively</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Isometric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F29BF3F4-6159-4501-A683-BBE855A79F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07823432"/>
      </p:ext>
    </p:extLst>
  </p:cSld>
  <p:clrMapOvr>
    <a:masterClrMapping/>
  </p:clrMapOvr>
  <mc:AlternateContent xmlns:mc="http://schemas.openxmlformats.org/markup-compatibility/2006" xmlns:p14="http://schemas.microsoft.com/office/powerpoint/2010/main">
    <mc:Choice Requires="p14">
      <p:transition spd="slow" p14:dur="2000" advTm="35271"/>
    </mc:Choice>
    <mc:Fallback xmlns="">
      <p:transition spd="slow" advTm="35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If a real square matrix is isometric,</a:t>
            </a:r>
          </a:p>
          <a:p>
            <a:pPr marL="0" indent="0">
              <a:buNone/>
            </a:pPr>
            <a:r>
              <a:rPr lang="en-US" dirty="0"/>
              <a:t>		we call it an </a:t>
            </a:r>
            <a:r>
              <a:rPr lang="en-US" i="1" dirty="0"/>
              <a:t>orthogonal </a:t>
            </a:r>
            <a:r>
              <a:rPr lang="en-US" dirty="0"/>
              <a:t>matrix</a:t>
            </a:r>
          </a:p>
          <a:p>
            <a:r>
              <a:rPr lang="en-US" dirty="0"/>
              <a:t>If a complex square matrix is isometric,</a:t>
            </a:r>
          </a:p>
          <a:p>
            <a:pPr marL="0" indent="0">
              <a:buNone/>
            </a:pPr>
            <a:r>
              <a:rPr lang="en-US" dirty="0"/>
              <a:t>		we call it a </a:t>
            </a:r>
            <a:r>
              <a:rPr lang="en-US" i="1" dirty="0"/>
              <a:t>unitary</a:t>
            </a:r>
            <a:r>
              <a:rPr lang="en-US" dirty="0"/>
              <a:t> matrix</a:t>
            </a:r>
          </a:p>
          <a:p>
            <a:pPr marL="0" indent="0">
              <a:buNone/>
            </a:pPr>
            <a:endParaRPr lang="en-US" dirty="0"/>
          </a:p>
          <a:p>
            <a:r>
              <a:rPr lang="en-US" dirty="0"/>
              <a:t>In both cases, the rows and columns form an orthonormal basis for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and </a:t>
            </a:r>
            <a:r>
              <a:rPr lang="en-US" b="1" dirty="0">
                <a:latin typeface="Times New Roman" panose="02020603050405020304" pitchFamily="18" charset="0"/>
              </a:rPr>
              <a:t>C</a:t>
            </a:r>
            <a:r>
              <a:rPr lang="en-US" i="1" baseline="30000" dirty="0">
                <a:latin typeface="Times New Roman" panose="02020603050405020304" pitchFamily="18" charset="0"/>
              </a:rPr>
              <a:t>n</a:t>
            </a:r>
            <a:r>
              <a:rPr lang="en-US" dirty="0"/>
              <a:t>, respectively</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Isometric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F29BF3F4-6159-4501-A683-BBE855A79F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96081028"/>
      </p:ext>
    </p:extLst>
  </p:cSld>
  <p:clrMapOvr>
    <a:masterClrMapping/>
  </p:clrMapOvr>
  <mc:AlternateContent xmlns:mc="http://schemas.openxmlformats.org/markup-compatibility/2006" xmlns:p14="http://schemas.microsoft.com/office/powerpoint/2010/main">
    <mc:Choice Requires="p14">
      <p:transition spd="slow" p14:dur="2000" advTm="35271"/>
    </mc:Choice>
    <mc:Fallback xmlns="">
      <p:transition spd="slow" advTm="35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A few examples examples:</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Isometric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7" name="Object 6">
            <a:extLst>
              <a:ext uri="{FF2B5EF4-FFF2-40B4-BE49-F238E27FC236}">
                <a16:creationId xmlns:a16="http://schemas.microsoft.com/office/drawing/2014/main" id="{44C59EA9-D5D1-44F6-BB49-F193BC7E8687}"/>
              </a:ext>
            </a:extLst>
          </p:cNvPr>
          <p:cNvGraphicFramePr>
            <a:graphicFrameLocks noChangeAspect="1"/>
          </p:cNvGraphicFramePr>
          <p:nvPr>
            <p:extLst>
              <p:ext uri="{D42A27DB-BD31-4B8C-83A1-F6EECF244321}">
                <p14:modId xmlns:p14="http://schemas.microsoft.com/office/powerpoint/2010/main" val="1775368790"/>
              </p:ext>
            </p:extLst>
          </p:nvPr>
        </p:nvGraphicFramePr>
        <p:xfrm>
          <a:off x="1637922" y="3464719"/>
          <a:ext cx="2387123" cy="1851025"/>
        </p:xfrm>
        <a:graphic>
          <a:graphicData uri="http://schemas.openxmlformats.org/presentationml/2006/ole">
            <mc:AlternateContent xmlns:mc="http://schemas.openxmlformats.org/markup-compatibility/2006">
              <mc:Choice xmlns:v="urn:schemas-microsoft-com:vml" Requires="v">
                <p:oleObj spid="_x0000_s568335" name="Equation" r:id="rId6" imgW="1028520" imgH="799920" progId="Equation.DSMT4">
                  <p:embed/>
                </p:oleObj>
              </mc:Choice>
              <mc:Fallback>
                <p:oleObj name="Equation" r:id="rId6" imgW="1028520" imgH="799920" progId="Equation.DSMT4">
                  <p:embed/>
                  <p:pic>
                    <p:nvPicPr>
                      <p:cNvPr id="11" name="Object 10">
                        <a:extLst>
                          <a:ext uri="{FF2B5EF4-FFF2-40B4-BE49-F238E27FC236}">
                            <a16:creationId xmlns:a16="http://schemas.microsoft.com/office/drawing/2014/main" id="{FE68C18A-A51B-4D9C-914F-1ECE11053E0D}"/>
                          </a:ext>
                        </a:extLst>
                      </p:cNvPr>
                      <p:cNvPicPr/>
                      <p:nvPr/>
                    </p:nvPicPr>
                    <p:blipFill>
                      <a:blip r:embed="rId7"/>
                      <a:stretch>
                        <a:fillRect/>
                      </a:stretch>
                    </p:blipFill>
                    <p:spPr>
                      <a:xfrm>
                        <a:off x="1637922" y="3464719"/>
                        <a:ext cx="2387123" cy="18510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4FB61EB-5060-4F4C-9E98-A3F0472E6E55}"/>
              </a:ext>
            </a:extLst>
          </p:cNvPr>
          <p:cNvGraphicFramePr>
            <a:graphicFrameLocks noChangeAspect="1"/>
          </p:cNvGraphicFramePr>
          <p:nvPr>
            <p:extLst>
              <p:ext uri="{D42A27DB-BD31-4B8C-83A1-F6EECF244321}">
                <p14:modId xmlns:p14="http://schemas.microsoft.com/office/powerpoint/2010/main" val="4002643882"/>
              </p:ext>
            </p:extLst>
          </p:nvPr>
        </p:nvGraphicFramePr>
        <p:xfrm>
          <a:off x="4684889" y="3523457"/>
          <a:ext cx="2446337" cy="1792287"/>
        </p:xfrm>
        <a:graphic>
          <a:graphicData uri="http://schemas.openxmlformats.org/presentationml/2006/ole">
            <mc:AlternateContent xmlns:mc="http://schemas.openxmlformats.org/markup-compatibility/2006">
              <mc:Choice xmlns:v="urn:schemas-microsoft-com:vml" Requires="v">
                <p:oleObj spid="_x0000_s568336" name="Equation" r:id="rId8" imgW="1054080" imgH="774360" progId="Equation.DSMT4">
                  <p:embed/>
                </p:oleObj>
              </mc:Choice>
              <mc:Fallback>
                <p:oleObj name="Equation" r:id="rId8" imgW="1054080" imgH="774360" progId="Equation.DSMT4">
                  <p:embed/>
                  <p:pic>
                    <p:nvPicPr>
                      <p:cNvPr id="7" name="Object 6">
                        <a:extLst>
                          <a:ext uri="{FF2B5EF4-FFF2-40B4-BE49-F238E27FC236}">
                            <a16:creationId xmlns:a16="http://schemas.microsoft.com/office/drawing/2014/main" id="{44C59EA9-D5D1-44F6-BB49-F193BC7E8687}"/>
                          </a:ext>
                        </a:extLst>
                      </p:cNvPr>
                      <p:cNvPicPr/>
                      <p:nvPr/>
                    </p:nvPicPr>
                    <p:blipFill>
                      <a:blip r:embed="rId9"/>
                      <a:stretch>
                        <a:fillRect/>
                      </a:stretch>
                    </p:blipFill>
                    <p:spPr>
                      <a:xfrm>
                        <a:off x="4684889" y="3523457"/>
                        <a:ext cx="2446337" cy="179228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A250CE9-4FD2-4D40-BEFA-850A47762B75}"/>
              </a:ext>
            </a:extLst>
          </p:cNvPr>
          <p:cNvGraphicFramePr>
            <a:graphicFrameLocks noChangeAspect="1"/>
          </p:cNvGraphicFramePr>
          <p:nvPr>
            <p:extLst>
              <p:ext uri="{D42A27DB-BD31-4B8C-83A1-F6EECF244321}">
                <p14:modId xmlns:p14="http://schemas.microsoft.com/office/powerpoint/2010/main" val="1500715600"/>
              </p:ext>
            </p:extLst>
          </p:nvPr>
        </p:nvGraphicFramePr>
        <p:xfrm>
          <a:off x="1692338" y="2169318"/>
          <a:ext cx="2473325" cy="969963"/>
        </p:xfrm>
        <a:graphic>
          <a:graphicData uri="http://schemas.openxmlformats.org/presentationml/2006/ole">
            <mc:AlternateContent xmlns:mc="http://schemas.openxmlformats.org/markup-compatibility/2006">
              <mc:Choice xmlns:v="urn:schemas-microsoft-com:vml" Requires="v">
                <p:oleObj spid="_x0000_s568337" name="Equation" r:id="rId10" imgW="1066680" imgH="419040" progId="Equation.DSMT4">
                  <p:embed/>
                </p:oleObj>
              </mc:Choice>
              <mc:Fallback>
                <p:oleObj name="Equation" r:id="rId10" imgW="1066680" imgH="419040" progId="Equation.DSMT4">
                  <p:embed/>
                  <p:pic>
                    <p:nvPicPr>
                      <p:cNvPr id="7" name="Object 6">
                        <a:extLst>
                          <a:ext uri="{FF2B5EF4-FFF2-40B4-BE49-F238E27FC236}">
                            <a16:creationId xmlns:a16="http://schemas.microsoft.com/office/drawing/2014/main" id="{44C59EA9-D5D1-44F6-BB49-F193BC7E8687}"/>
                          </a:ext>
                        </a:extLst>
                      </p:cNvPr>
                      <p:cNvPicPr/>
                      <p:nvPr/>
                    </p:nvPicPr>
                    <p:blipFill>
                      <a:blip r:embed="rId11"/>
                      <a:stretch>
                        <a:fillRect/>
                      </a:stretch>
                    </p:blipFill>
                    <p:spPr>
                      <a:xfrm>
                        <a:off x="1692338" y="2169318"/>
                        <a:ext cx="2473325" cy="9699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F0CA54D-A45F-43B8-9906-91B1092CE85C}"/>
              </a:ext>
            </a:extLst>
          </p:cNvPr>
          <p:cNvGraphicFramePr>
            <a:graphicFrameLocks noChangeAspect="1"/>
          </p:cNvGraphicFramePr>
          <p:nvPr>
            <p:extLst>
              <p:ext uri="{D42A27DB-BD31-4B8C-83A1-F6EECF244321}">
                <p14:modId xmlns:p14="http://schemas.microsoft.com/office/powerpoint/2010/main" val="26922648"/>
              </p:ext>
            </p:extLst>
          </p:nvPr>
        </p:nvGraphicFramePr>
        <p:xfrm>
          <a:off x="4765675" y="2169317"/>
          <a:ext cx="2473325" cy="969963"/>
        </p:xfrm>
        <a:graphic>
          <a:graphicData uri="http://schemas.openxmlformats.org/presentationml/2006/ole">
            <mc:AlternateContent xmlns:mc="http://schemas.openxmlformats.org/markup-compatibility/2006">
              <mc:Choice xmlns:v="urn:schemas-microsoft-com:vml" Requires="v">
                <p:oleObj spid="_x0000_s568338" name="Equation" r:id="rId12" imgW="1066680" imgH="419040" progId="Equation.DSMT4">
                  <p:embed/>
                </p:oleObj>
              </mc:Choice>
              <mc:Fallback>
                <p:oleObj name="Equation" r:id="rId12" imgW="1066680" imgH="419040" progId="Equation.DSMT4">
                  <p:embed/>
                  <p:pic>
                    <p:nvPicPr>
                      <p:cNvPr id="11" name="Object 10">
                        <a:extLst>
                          <a:ext uri="{FF2B5EF4-FFF2-40B4-BE49-F238E27FC236}">
                            <a16:creationId xmlns:a16="http://schemas.microsoft.com/office/drawing/2014/main" id="{1A250CE9-4FD2-4D40-BEFA-850A47762B75}"/>
                          </a:ext>
                        </a:extLst>
                      </p:cNvPr>
                      <p:cNvPicPr/>
                      <p:nvPr/>
                    </p:nvPicPr>
                    <p:blipFill>
                      <a:blip r:embed="rId13"/>
                      <a:stretch>
                        <a:fillRect/>
                      </a:stretch>
                    </p:blipFill>
                    <p:spPr>
                      <a:xfrm>
                        <a:off x="4765675" y="2169317"/>
                        <a:ext cx="2473325" cy="969963"/>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A6EFA097-CFF8-44ED-986F-12331C37855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67864195"/>
      </p:ext>
    </p:extLst>
  </p:cSld>
  <p:clrMapOvr>
    <a:masterClrMapping/>
  </p:clrMapOvr>
  <mc:AlternateContent xmlns:mc="http://schemas.openxmlformats.org/markup-compatibility/2006" xmlns:p14="http://schemas.microsoft.com/office/powerpoint/2010/main">
    <mc:Choice Requires="p14">
      <p:transition spd="slow" p14:dur="2000" advTm="189615"/>
    </mc:Choice>
    <mc:Fallback xmlns="">
      <p:transition spd="slow" advTm="18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1A89-B934-47CC-9C7E-78BA9582ABBF}"/>
              </a:ext>
            </a:extLst>
          </p:cNvPr>
          <p:cNvSpPr>
            <a:spLocks noGrp="1"/>
          </p:cNvSpPr>
          <p:nvPr>
            <p:ph type="title"/>
          </p:nvPr>
        </p:nvSpPr>
        <p:spPr/>
        <p:txBody>
          <a:bodyPr/>
          <a:lstStyle/>
          <a:p>
            <a:r>
              <a:rPr lang="en-US" dirty="0"/>
              <a:t>Not everything holds in infinite dimensions…</a:t>
            </a:r>
          </a:p>
        </p:txBody>
      </p:sp>
      <p:sp>
        <p:nvSpPr>
          <p:cNvPr id="3" name="Content Placeholder 2">
            <a:extLst>
              <a:ext uri="{FF2B5EF4-FFF2-40B4-BE49-F238E27FC236}">
                <a16:creationId xmlns:a16="http://schemas.microsoft.com/office/drawing/2014/main" id="{196F74AF-F4AB-4BD9-8856-AFF41DC4F4FF}"/>
              </a:ext>
            </a:extLst>
          </p:cNvPr>
          <p:cNvSpPr>
            <a:spLocks noGrp="1"/>
          </p:cNvSpPr>
          <p:nvPr>
            <p:ph idx="1"/>
          </p:nvPr>
        </p:nvSpPr>
        <p:spPr/>
        <p:txBody>
          <a:bodyPr/>
          <a:lstStyle/>
          <a:p>
            <a:r>
              <a:rPr lang="en-US" dirty="0"/>
              <a:t>Consider the delay operator:</a:t>
            </a:r>
          </a:p>
          <a:p>
            <a:endParaRPr lang="en-US" dirty="0"/>
          </a:p>
          <a:p>
            <a:endParaRPr lang="en-US" dirty="0"/>
          </a:p>
          <a:p>
            <a:r>
              <a:rPr lang="en-US" dirty="0"/>
              <a:t>This operator is isometric, as it continues to hold all the same entries, but while </a:t>
            </a:r>
            <a:r>
              <a:rPr lang="en-US" i="1" dirty="0"/>
              <a:t>ED</a:t>
            </a:r>
            <a:r>
              <a:rPr lang="en-US" dirty="0"/>
              <a:t> = </a:t>
            </a:r>
            <a:r>
              <a:rPr lang="en-US" i="1" dirty="0"/>
              <a:t>I</a:t>
            </a:r>
            <a:r>
              <a:rPr lang="en-US" dirty="0"/>
              <a:t>,</a:t>
            </a:r>
          </a:p>
          <a:p>
            <a:pPr marL="0" indent="0">
              <a:buNone/>
            </a:pPr>
            <a:r>
              <a:rPr lang="en-US" dirty="0"/>
              <a:t>	we note that </a:t>
            </a:r>
          </a:p>
          <a:p>
            <a:pPr lvl="1"/>
            <a:r>
              <a:rPr lang="en-US" dirty="0"/>
              <a:t>Consequently, </a:t>
            </a:r>
            <a:r>
              <a:rPr lang="en-US" i="1" dirty="0"/>
              <a:t>DE</a:t>
            </a:r>
            <a:r>
              <a:rPr lang="en-US" dirty="0"/>
              <a:t> ≠ </a:t>
            </a:r>
            <a:r>
              <a:rPr lang="en-US" i="1" dirty="0"/>
              <a:t>I</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E5C39014-8D8F-4D65-89D0-697E18965B5D}"/>
              </a:ext>
            </a:extLst>
          </p:cNvPr>
          <p:cNvSpPr>
            <a:spLocks noGrp="1"/>
          </p:cNvSpPr>
          <p:nvPr>
            <p:ph type="ftr" sz="quarter" idx="11"/>
          </p:nvPr>
        </p:nvSpPr>
        <p:spPr/>
        <p:txBody>
          <a:bodyPr/>
          <a:lstStyle/>
          <a:p>
            <a:r>
              <a:rPr lang="en-US"/>
              <a:t>Isometric operators</a:t>
            </a:r>
            <a:endParaRPr lang="en-CA" dirty="0"/>
          </a:p>
        </p:txBody>
      </p:sp>
      <p:sp>
        <p:nvSpPr>
          <p:cNvPr id="5" name="Slide Number Placeholder 4">
            <a:extLst>
              <a:ext uri="{FF2B5EF4-FFF2-40B4-BE49-F238E27FC236}">
                <a16:creationId xmlns:a16="http://schemas.microsoft.com/office/drawing/2014/main" id="{D64A5EF7-6D4D-4228-91BD-DF1E8EBC273F}"/>
              </a:ext>
            </a:extLst>
          </p:cNvPr>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6" name="Object 5">
            <a:extLst>
              <a:ext uri="{FF2B5EF4-FFF2-40B4-BE49-F238E27FC236}">
                <a16:creationId xmlns:a16="http://schemas.microsoft.com/office/drawing/2014/main" id="{AB02EE68-55FD-4F8D-92D3-1EE6B79B1F9A}"/>
              </a:ext>
            </a:extLst>
          </p:cNvPr>
          <p:cNvGraphicFramePr>
            <a:graphicFrameLocks noChangeAspect="1"/>
          </p:cNvGraphicFramePr>
          <p:nvPr>
            <p:extLst>
              <p:ext uri="{D42A27DB-BD31-4B8C-83A1-F6EECF244321}">
                <p14:modId xmlns:p14="http://schemas.microsoft.com/office/powerpoint/2010/main" val="3913345204"/>
              </p:ext>
            </p:extLst>
          </p:nvPr>
        </p:nvGraphicFramePr>
        <p:xfrm>
          <a:off x="2863056" y="2077861"/>
          <a:ext cx="3417888" cy="558800"/>
        </p:xfrm>
        <a:graphic>
          <a:graphicData uri="http://schemas.openxmlformats.org/presentationml/2006/ole">
            <mc:AlternateContent xmlns:mc="http://schemas.openxmlformats.org/markup-compatibility/2006">
              <mc:Choice xmlns:v="urn:schemas-microsoft-com:vml" Requires="v">
                <p:oleObj spid="_x0000_s569353" name="Equation" r:id="rId6" imgW="1473120" imgH="241200" progId="Equation.DSMT4">
                  <p:embed/>
                </p:oleObj>
              </mc:Choice>
              <mc:Fallback>
                <p:oleObj name="Equation" r:id="rId6" imgW="1473120" imgH="241200" progId="Equation.DSMT4">
                  <p:embed/>
                  <p:pic>
                    <p:nvPicPr>
                      <p:cNvPr id="8" name="Object 7">
                        <a:extLst>
                          <a:ext uri="{FF2B5EF4-FFF2-40B4-BE49-F238E27FC236}">
                            <a16:creationId xmlns:a16="http://schemas.microsoft.com/office/drawing/2014/main" id="{3FF96F86-1106-4F5B-9565-34056D4653AF}"/>
                          </a:ext>
                        </a:extLst>
                      </p:cNvPr>
                      <p:cNvPicPr/>
                      <p:nvPr/>
                    </p:nvPicPr>
                    <p:blipFill>
                      <a:blip r:embed="rId7"/>
                      <a:stretch>
                        <a:fillRect/>
                      </a:stretch>
                    </p:blipFill>
                    <p:spPr>
                      <a:xfrm>
                        <a:off x="2863056" y="2077861"/>
                        <a:ext cx="3417888" cy="5588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F6F24AF-6972-4B1E-89F5-791494C89D37}"/>
              </a:ext>
            </a:extLst>
          </p:cNvPr>
          <p:cNvGraphicFramePr>
            <a:graphicFrameLocks noChangeAspect="1"/>
          </p:cNvGraphicFramePr>
          <p:nvPr>
            <p:extLst>
              <p:ext uri="{D42A27DB-BD31-4B8C-83A1-F6EECF244321}">
                <p14:modId xmlns:p14="http://schemas.microsoft.com/office/powerpoint/2010/main" val="2346033187"/>
              </p:ext>
            </p:extLst>
          </p:nvPr>
        </p:nvGraphicFramePr>
        <p:xfrm>
          <a:off x="2987851" y="3531923"/>
          <a:ext cx="3597275" cy="558800"/>
        </p:xfrm>
        <a:graphic>
          <a:graphicData uri="http://schemas.openxmlformats.org/presentationml/2006/ole">
            <mc:AlternateContent xmlns:mc="http://schemas.openxmlformats.org/markup-compatibility/2006">
              <mc:Choice xmlns:v="urn:schemas-microsoft-com:vml" Requires="v">
                <p:oleObj spid="_x0000_s569354" name="Equation" r:id="rId8" imgW="1549080" imgH="241200" progId="Equation.DSMT4">
                  <p:embed/>
                </p:oleObj>
              </mc:Choice>
              <mc:Fallback>
                <p:oleObj name="Equation" r:id="rId8" imgW="1549080" imgH="241200" progId="Equation.DSMT4">
                  <p:embed/>
                  <p:pic>
                    <p:nvPicPr>
                      <p:cNvPr id="6" name="Object 5">
                        <a:extLst>
                          <a:ext uri="{FF2B5EF4-FFF2-40B4-BE49-F238E27FC236}">
                            <a16:creationId xmlns:a16="http://schemas.microsoft.com/office/drawing/2014/main" id="{AB02EE68-55FD-4F8D-92D3-1EE6B79B1F9A}"/>
                          </a:ext>
                        </a:extLst>
                      </p:cNvPr>
                      <p:cNvPicPr/>
                      <p:nvPr/>
                    </p:nvPicPr>
                    <p:blipFill>
                      <a:blip r:embed="rId9"/>
                      <a:stretch>
                        <a:fillRect/>
                      </a:stretch>
                    </p:blipFill>
                    <p:spPr>
                      <a:xfrm>
                        <a:off x="2987851" y="3531923"/>
                        <a:ext cx="3597275" cy="5588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8A64AE53-AAD8-4A77-BB09-F06FAAA4D50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38508892"/>
      </p:ext>
    </p:extLst>
  </p:cSld>
  <p:clrMapOvr>
    <a:masterClrMapping/>
  </p:clrMapOvr>
  <mc:AlternateContent xmlns:mc="http://schemas.openxmlformats.org/markup-compatibility/2006" xmlns:p14="http://schemas.microsoft.com/office/powerpoint/2010/main">
    <mc:Choice Requires="p14">
      <p:transition spd="slow" p14:dur="2000" advTm="109484"/>
    </mc:Choice>
    <mc:Fallback xmlns="">
      <p:transition spd="slow" advTm="10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what it means for a linear operator to be isometric</a:t>
            </a:r>
            <a:endParaRPr lang="en-US" i="1" dirty="0"/>
          </a:p>
          <a:p>
            <a:pPr lvl="1"/>
            <a:r>
              <a:rPr lang="en-US" dirty="0"/>
              <a:t>Understand that these are invertible in finite dimensional vector spaces</a:t>
            </a:r>
          </a:p>
          <a:p>
            <a:pPr lvl="1"/>
            <a:r>
              <a:rPr lang="en-US" dirty="0">
                <a:latin typeface="Times New Roman" panose="02020603050405020304" pitchFamily="18" charset="0"/>
              </a:rPr>
              <a:t>Know that the row and column vectors of isometric matrices form orthonormal bases for the corresponding vector spaces</a:t>
            </a:r>
          </a:p>
          <a:p>
            <a:pPr lvl="1"/>
            <a:r>
              <a:rPr lang="en-US" dirty="0"/>
              <a:t>Are aware that </a:t>
            </a:r>
          </a:p>
          <a:p>
            <a:pPr marL="457200" lvl="1" indent="0">
              <a:buNone/>
            </a:pPr>
            <a:r>
              <a:rPr lang="en-US" dirty="0"/>
              <a:t>	for real matrices, such operators are called </a:t>
            </a:r>
            <a:r>
              <a:rPr lang="en-US" i="1" dirty="0"/>
              <a:t>orthogonal matrices</a:t>
            </a:r>
          </a:p>
          <a:p>
            <a:pPr marL="457200" lvl="1" indent="0">
              <a:buNone/>
            </a:pPr>
            <a:r>
              <a:rPr lang="en-US" i="1" dirty="0"/>
              <a:t>	</a:t>
            </a:r>
            <a:r>
              <a:rPr lang="en-US" dirty="0"/>
              <a:t>and for complex matrices, they are called </a:t>
            </a:r>
            <a:r>
              <a:rPr lang="en-US" i="1" dirty="0"/>
              <a:t>unitary matrices</a:t>
            </a:r>
            <a:endParaRPr lang="en-US" dirty="0"/>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D35A1F5B-D1EC-4EA6-8230-D0A87986D6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6990"/>
    </mc:Choice>
    <mc:Fallback xmlns="">
      <p:transition spd="slow" advTm="36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https://en.wikipedia.org/wiki/Isometry</a:t>
            </a:r>
          </a:p>
          <a:p>
            <a:pPr marL="0" indent="0">
              <a:buNone/>
            </a:pPr>
            <a:r>
              <a:rPr lang="en-US" dirty="0"/>
              <a:t>[2] 	https://en.wikipedia.org/wiki/Orthogonal_matrix</a:t>
            </a:r>
          </a:p>
          <a:p>
            <a:pPr marL="0" indent="0">
              <a:buNone/>
            </a:pPr>
            <a:r>
              <a:rPr lang="en-US" dirty="0"/>
              <a:t>[3]	https://en.wikipedia.org/wiki/Unitary_matrix</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what it is for a linear operator to be isometric</a:t>
            </a:r>
          </a:p>
          <a:p>
            <a:pPr lvl="1"/>
            <a:r>
              <a:rPr lang="en-US" dirty="0"/>
              <a:t>Consider some consequences</a:t>
            </a:r>
          </a:p>
          <a:p>
            <a:pPr lvl="1"/>
            <a:r>
              <a:rPr lang="en-US" dirty="0"/>
              <a:t>Look at some useful examples</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76B15F53-AAD1-49E9-A993-F43318EC8C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2640"/>
    </mc:Choice>
    <mc:Fallback xmlns="">
      <p:transition spd="slow" advTm="1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21</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 linear operator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U </a:t>
            </a:r>
            <a:r>
              <a:rPr lang="en-US" dirty="0"/>
              <a:t>  is said to be </a:t>
            </a:r>
            <a:r>
              <a:rPr lang="en-US" i="1" dirty="0"/>
              <a:t>isometric</a:t>
            </a:r>
            <a:r>
              <a:rPr lang="en-US" dirty="0"/>
              <a:t> if</a:t>
            </a:r>
          </a:p>
          <a:p>
            <a:endParaRPr lang="en-US" dirty="0"/>
          </a:p>
          <a:p>
            <a:endParaRPr lang="en-US" dirty="0"/>
          </a:p>
          <a:p>
            <a:pPr marL="0" indent="0">
              <a:buNone/>
            </a:pPr>
            <a:r>
              <a:rPr lang="en-US" dirty="0"/>
              <a:t>      for all </a:t>
            </a:r>
            <a:r>
              <a:rPr lang="en-US" b="1" dirty="0"/>
              <a:t>u</a:t>
            </a:r>
            <a:r>
              <a:rPr lang="en-US" dirty="0"/>
              <a:t> ∈ </a:t>
            </a:r>
            <a:r>
              <a:rPr lang="en-US" b="1" dirty="0">
                <a:latin typeface="Edwardian Script ITC" panose="030303020407070D0804" pitchFamily="66" charset="0"/>
              </a:rPr>
              <a:t>U</a:t>
            </a:r>
            <a:r>
              <a:rPr lang="en-US" dirty="0"/>
              <a:t> </a:t>
            </a:r>
          </a:p>
          <a:p>
            <a:pPr lvl="1"/>
            <a:r>
              <a:rPr lang="en-US" dirty="0"/>
              <a:t>This means that </a:t>
            </a:r>
            <a:r>
              <a:rPr lang="en-US" i="1" dirty="0">
                <a:latin typeface="Times New Roman" panose="02020603050405020304" pitchFamily="18" charset="0"/>
              </a:rPr>
              <a:t>A</a:t>
            </a:r>
            <a:r>
              <a:rPr lang="en-US" dirty="0"/>
              <a:t> does not change the length of any vector</a:t>
            </a:r>
          </a:p>
          <a:p>
            <a:pPr lvl="1"/>
            <a:endParaRPr lang="en-US" dirty="0"/>
          </a:p>
          <a:p>
            <a:r>
              <a:rPr lang="en-US" dirty="0"/>
              <a:t>For example, the identity operator </a:t>
            </a:r>
            <a:r>
              <a:rPr lang="en-US" i="1" dirty="0"/>
              <a:t>I</a:t>
            </a:r>
            <a:r>
              <a:rPr lang="en-US" dirty="0"/>
              <a:t> is isometric,</a:t>
            </a:r>
            <a:br>
              <a:rPr lang="en-US" dirty="0"/>
            </a:br>
            <a:r>
              <a:rPr lang="en-US" dirty="0"/>
              <a:t>	as is any permutation matrix</a:t>
            </a:r>
          </a:p>
          <a:p>
            <a:r>
              <a:rPr lang="en-US" dirty="0"/>
              <a:t>The term </a:t>
            </a:r>
            <a:r>
              <a:rPr lang="en-US" i="1" dirty="0"/>
              <a:t>isometric</a:t>
            </a:r>
            <a:r>
              <a:rPr lang="en-US" dirty="0"/>
              <a:t> means </a:t>
            </a:r>
            <a:r>
              <a:rPr lang="en-US" i="1" dirty="0"/>
              <a:t>same measure</a:t>
            </a:r>
            <a:endParaRPr lang="en-US" dirty="0"/>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3" name="Object 12">
            <a:extLst>
              <a:ext uri="{FF2B5EF4-FFF2-40B4-BE49-F238E27FC236}">
                <a16:creationId xmlns:a16="http://schemas.microsoft.com/office/drawing/2014/main" id="{AFE39013-E91E-4B1B-A7D9-7362C155972F}"/>
              </a:ext>
            </a:extLst>
          </p:cNvPr>
          <p:cNvGraphicFramePr>
            <a:graphicFrameLocks noChangeAspect="1"/>
          </p:cNvGraphicFramePr>
          <p:nvPr>
            <p:extLst>
              <p:ext uri="{D42A27DB-BD31-4B8C-83A1-F6EECF244321}">
                <p14:modId xmlns:p14="http://schemas.microsoft.com/office/powerpoint/2010/main" val="2045040536"/>
              </p:ext>
            </p:extLst>
          </p:nvPr>
        </p:nvGraphicFramePr>
        <p:xfrm>
          <a:off x="3805238" y="2103438"/>
          <a:ext cx="1533525" cy="500062"/>
        </p:xfrm>
        <a:graphic>
          <a:graphicData uri="http://schemas.openxmlformats.org/presentationml/2006/ole">
            <mc:AlternateContent xmlns:mc="http://schemas.openxmlformats.org/markup-compatibility/2006">
              <mc:Choice xmlns:v="urn:schemas-microsoft-com:vml" Requires="v">
                <p:oleObj spid="_x0000_s515204" name="Equation" r:id="rId6" imgW="660240" imgH="215640" progId="Equation.DSMT4">
                  <p:embed/>
                </p:oleObj>
              </mc:Choice>
              <mc:Fallback>
                <p:oleObj name="Equation" r:id="rId6" imgW="660240" imgH="215640" progId="Equation.DSMT4">
                  <p:embed/>
                  <p:pic>
                    <p:nvPicPr>
                      <p:cNvPr id="14" name="Object 13">
                        <a:extLst>
                          <a:ext uri="{FF2B5EF4-FFF2-40B4-BE49-F238E27FC236}">
                            <a16:creationId xmlns:a16="http://schemas.microsoft.com/office/drawing/2014/main" id="{B9D48994-B064-4419-914A-E10AC993064E}"/>
                          </a:ext>
                        </a:extLst>
                      </p:cNvPr>
                      <p:cNvPicPr/>
                      <p:nvPr/>
                    </p:nvPicPr>
                    <p:blipFill>
                      <a:blip r:embed="rId7"/>
                      <a:stretch>
                        <a:fillRect/>
                      </a:stretch>
                    </p:blipFill>
                    <p:spPr>
                      <a:xfrm>
                        <a:off x="3805238" y="2103438"/>
                        <a:ext cx="1533525" cy="500062"/>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7068A93F-20F9-41BC-B834-D41A75C6CAC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xmlns:p14="http://schemas.microsoft.com/office/powerpoint/2010/main">
    <mc:Choice Requires="p14">
      <p:transition spd="slow" p14:dur="2000" advTm="75980"/>
    </mc:Choice>
    <mc:Fallback xmlns="">
      <p:transition spd="slow" advTm="75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The null space of an isometric linear operator </a:t>
            </a:r>
            <a:r>
              <a:rPr lang="en-US" i="1" dirty="0"/>
              <a:t>A</a:t>
            </a:r>
            <a:r>
              <a:rPr lang="en-US" dirty="0"/>
              <a:t> is {</a:t>
            </a:r>
            <a:r>
              <a:rPr lang="en-US" b="1" dirty="0"/>
              <a:t>0</a:t>
            </a:r>
            <a:r>
              <a:rPr lang="en-US" dirty="0"/>
              <a:t>},</a:t>
            </a:r>
            <a:br>
              <a:rPr lang="en-US" dirty="0"/>
            </a:br>
            <a:r>
              <a:rPr lang="en-US" dirty="0"/>
              <a:t>	and thus, for finite-dimensional vector spaces,</a:t>
            </a:r>
            <a:br>
              <a:rPr lang="en-US" dirty="0"/>
            </a:br>
            <a:r>
              <a:rPr lang="en-US" dirty="0"/>
              <a:t>		</a:t>
            </a:r>
            <a:r>
              <a:rPr lang="en-US" i="1" dirty="0"/>
              <a:t>A </a:t>
            </a:r>
            <a:r>
              <a:rPr lang="en-US" dirty="0"/>
              <a:t>is one-to-one and onto and thus invertible.</a:t>
            </a:r>
          </a:p>
          <a:p>
            <a:pPr marL="0" indent="0">
              <a:buNone/>
            </a:pPr>
            <a:endParaRPr lang="en-US" dirty="0"/>
          </a:p>
          <a:p>
            <a:pPr marL="0" indent="0">
              <a:buNone/>
            </a:pPr>
            <a:r>
              <a:rPr lang="en-US" dirty="0"/>
              <a:t>Proof:</a:t>
            </a:r>
          </a:p>
          <a:p>
            <a:pPr marL="0" indent="0">
              <a:buNone/>
            </a:pPr>
            <a:r>
              <a:rPr lang="en-US" dirty="0"/>
              <a:t>	If </a:t>
            </a:r>
            <a:r>
              <a:rPr lang="en-US" b="1" dirty="0">
                <a:latin typeface="Times New Roman" panose="02020603050405020304" pitchFamily="18" charset="0"/>
              </a:rPr>
              <a:t>u</a:t>
            </a:r>
            <a:r>
              <a:rPr lang="en-US" dirty="0">
                <a:latin typeface="Times New Roman" panose="02020603050405020304" pitchFamily="18" charset="0"/>
              </a:rPr>
              <a:t> ∈ null(</a:t>
            </a:r>
            <a:r>
              <a:rPr lang="en-US" i="1" dirty="0">
                <a:latin typeface="Times New Roman" panose="02020603050405020304" pitchFamily="18" charset="0"/>
              </a:rPr>
              <a:t>A</a:t>
            </a:r>
            <a:r>
              <a:rPr lang="en-US" dirty="0">
                <a:latin typeface="Times New Roman" panose="02020603050405020304" pitchFamily="18" charset="0"/>
              </a:rPr>
              <a:t>)</a:t>
            </a:r>
            <a:r>
              <a:rPr lang="en-US" dirty="0"/>
              <a:t> and </a:t>
            </a:r>
            <a:r>
              <a:rPr lang="en-US" i="1" dirty="0"/>
              <a:t>A</a:t>
            </a:r>
            <a:r>
              <a:rPr lang="en-US" dirty="0"/>
              <a:t> is isometric</a:t>
            </a:r>
          </a:p>
          <a:p>
            <a:pPr marL="0" indent="0">
              <a:buNone/>
            </a:pPr>
            <a:r>
              <a:rPr lang="en-US" dirty="0"/>
              <a:t>	then </a:t>
            </a:r>
            <a:r>
              <a:rPr lang="en-US" dirty="0">
                <a:latin typeface="Times New Roman" panose="02020603050405020304" pitchFamily="18" charset="0"/>
              </a:rPr>
              <a:t>||</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u</a:t>
            </a:r>
            <a:r>
              <a:rPr lang="en-US" dirty="0">
                <a:latin typeface="Times New Roman" panose="02020603050405020304" pitchFamily="18" charset="0"/>
              </a:rPr>
              <a:t>||</a:t>
            </a:r>
            <a:r>
              <a:rPr lang="en-US" baseline="-25000" dirty="0">
                <a:latin typeface="Times New Roman" panose="02020603050405020304" pitchFamily="18" charset="0"/>
              </a:rPr>
              <a:t>2</a:t>
            </a:r>
            <a:r>
              <a:rPr lang="en-US" dirty="0">
                <a:latin typeface="Times New Roman" panose="02020603050405020304" pitchFamily="18" charset="0"/>
              </a:rPr>
              <a:t> = 0</a:t>
            </a:r>
            <a:r>
              <a:rPr lang="en-US" dirty="0"/>
              <a:t> if and only if </a:t>
            </a:r>
            <a:r>
              <a:rPr lang="en-US" b="1" dirty="0">
                <a:latin typeface="Times New Roman" panose="02020603050405020304" pitchFamily="18" charset="0"/>
              </a:rPr>
              <a:t>u = 0</a:t>
            </a:r>
            <a:endParaRPr lang="en-US" dirty="0">
              <a:latin typeface="Times New Roman" panose="02020603050405020304" pitchFamily="18" charset="0"/>
            </a:endParaRPr>
          </a:p>
          <a:p>
            <a:pPr marL="0" indent="0">
              <a:buNone/>
            </a:pPr>
            <a:r>
              <a:rPr lang="en-US" dirty="0"/>
              <a:t>	Thus, </a:t>
            </a:r>
            <a:r>
              <a:rPr lang="en-US" i="1" dirty="0"/>
              <a:t>A</a:t>
            </a:r>
            <a:r>
              <a:rPr lang="en-US" b="1" dirty="0"/>
              <a:t>u</a:t>
            </a:r>
            <a:r>
              <a:rPr lang="en-US" dirty="0"/>
              <a:t> = </a:t>
            </a:r>
            <a:r>
              <a:rPr lang="en-US" b="1" dirty="0"/>
              <a:t>0</a:t>
            </a:r>
            <a:r>
              <a:rPr lang="en-US" dirty="0"/>
              <a:t> if and only if </a:t>
            </a:r>
            <a:r>
              <a:rPr lang="en-US" b="1" dirty="0"/>
              <a:t>u </a:t>
            </a:r>
            <a:r>
              <a:rPr lang="en-US" dirty="0"/>
              <a:t>= </a:t>
            </a:r>
            <a:r>
              <a:rPr lang="en-US" b="1" dirty="0"/>
              <a:t>0</a:t>
            </a:r>
          </a:p>
          <a:p>
            <a:pPr marL="0" indent="0">
              <a:buNone/>
            </a:pPr>
            <a:r>
              <a:rPr lang="en-US" b="1" dirty="0"/>
              <a:t>	</a:t>
            </a:r>
            <a:r>
              <a:rPr lang="en-US" dirty="0"/>
              <a:t>Thus, the null space is {</a:t>
            </a:r>
            <a:r>
              <a:rPr lang="en-US" b="1" dirty="0"/>
              <a:t>0</a:t>
            </a:r>
            <a:r>
              <a:rPr lang="en-US" dirty="0"/>
              <a:t>}. </a:t>
            </a:r>
          </a:p>
          <a:p>
            <a:pPr marL="0" indent="0">
              <a:buNone/>
            </a:pPr>
            <a:r>
              <a:rPr lang="en-US" dirty="0"/>
              <a:t>	Thus, if </a:t>
            </a:r>
            <a:r>
              <a:rPr lang="en-US" i="1" dirty="0"/>
              <a:t>A </a:t>
            </a:r>
            <a:r>
              <a:rPr lang="en-US" dirty="0"/>
              <a:t>is an isometric matrix, </a:t>
            </a:r>
            <a:r>
              <a:rPr lang="en-US" i="1" dirty="0"/>
              <a:t>A</a:t>
            </a:r>
            <a:r>
              <a:rPr lang="en-US" dirty="0"/>
              <a:t> is invertible.▮</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pic>
        <p:nvPicPr>
          <p:cNvPr id="10" name="Audio 9">
            <a:hlinkClick r:id="" action="ppaction://media"/>
            <a:extLst>
              <a:ext uri="{FF2B5EF4-FFF2-40B4-BE49-F238E27FC236}">
                <a16:creationId xmlns:a16="http://schemas.microsoft.com/office/drawing/2014/main" id="{B4554598-1140-4373-A702-9907248BC3F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77768526"/>
      </p:ext>
    </p:extLst>
  </p:cSld>
  <p:clrMapOvr>
    <a:masterClrMapping/>
  </p:clrMapOvr>
  <mc:AlternateContent xmlns:mc="http://schemas.openxmlformats.org/markup-compatibility/2006" xmlns:p14="http://schemas.microsoft.com/office/powerpoint/2010/main">
    <mc:Choice Requires="p14">
      <p:transition spd="slow" p14:dur="2000" advTm="96188"/>
    </mc:Choice>
    <mc:Fallback xmlns="">
      <p:transition spd="slow" advTm="96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A finite-dimensional linear operator is isometric if and only</a:t>
            </a:r>
            <a:br>
              <a:rPr lang="en-US" dirty="0"/>
            </a:br>
            <a:r>
              <a:rPr lang="en-US" dirty="0"/>
              <a:t>	if </a:t>
            </a:r>
            <a:r>
              <a:rPr lang="en-US" i="1" dirty="0"/>
              <a:t>AA</a:t>
            </a:r>
            <a:r>
              <a:rPr lang="en-US" baseline="30000" dirty="0"/>
              <a:t>*</a:t>
            </a:r>
            <a:r>
              <a:rPr lang="en-US" dirty="0"/>
              <a:t> = </a:t>
            </a:r>
            <a:r>
              <a:rPr lang="en-US" i="1" dirty="0"/>
              <a:t>A</a:t>
            </a:r>
            <a:r>
              <a:rPr lang="en-US" baseline="30000" dirty="0"/>
              <a:t>*</a:t>
            </a:r>
            <a:r>
              <a:rPr lang="en-US" i="1" dirty="0"/>
              <a:t>A</a:t>
            </a:r>
            <a:r>
              <a:rPr lang="en-US" dirty="0"/>
              <a:t> = </a:t>
            </a:r>
            <a:r>
              <a:rPr lang="en-US" i="1" dirty="0"/>
              <a:t>I</a:t>
            </a:r>
            <a:r>
              <a:rPr lang="en-US" dirty="0"/>
              <a:t>.</a:t>
            </a:r>
          </a:p>
          <a:p>
            <a:pPr marL="0" indent="0">
              <a:buNone/>
            </a:pPr>
            <a:endParaRPr lang="en-US" dirty="0"/>
          </a:p>
          <a:p>
            <a:pPr marL="0" indent="0">
              <a:buNone/>
            </a:pPr>
            <a:r>
              <a:rPr lang="en-US" dirty="0"/>
              <a:t>Proof:</a:t>
            </a:r>
          </a:p>
          <a:p>
            <a:pPr marL="0" indent="0">
              <a:buNone/>
            </a:pPr>
            <a:r>
              <a:rPr lang="en-US" dirty="0"/>
              <a:t>	If                          ,</a:t>
            </a:r>
          </a:p>
          <a:p>
            <a:pPr marL="0" indent="0">
              <a:buNone/>
            </a:pPr>
            <a:endParaRPr lang="en-US" sz="1200" dirty="0"/>
          </a:p>
          <a:p>
            <a:pPr marL="0" indent="0">
              <a:buNone/>
            </a:pPr>
            <a:r>
              <a:rPr lang="en-US" dirty="0"/>
              <a:t>	which is true if and only if </a:t>
            </a:r>
          </a:p>
          <a:p>
            <a:pPr marL="0" indent="0">
              <a:buNone/>
            </a:pPr>
            <a:r>
              <a:rPr lang="en-US" dirty="0"/>
              <a:t>	If this is true, if and only if the two operators are equal.</a:t>
            </a:r>
          </a:p>
          <a:p>
            <a:pPr marL="0" indent="0">
              <a:buNone/>
            </a:pPr>
            <a:r>
              <a:rPr lang="en-US" dirty="0"/>
              <a:t>	Thus, </a:t>
            </a:r>
            <a:r>
              <a:rPr lang="en-US" i="1" dirty="0">
                <a:latin typeface="Times New Roman" panose="02020603050405020304" pitchFamily="18" charset="0"/>
              </a:rPr>
              <a:t>A</a:t>
            </a:r>
            <a:r>
              <a:rPr lang="en-US" baseline="30000"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I</a:t>
            </a:r>
            <a:r>
              <a:rPr lang="en-US" dirty="0"/>
              <a:t>.</a:t>
            </a:r>
          </a:p>
          <a:p>
            <a:pPr marL="0" indent="0">
              <a:buNone/>
            </a:pPr>
            <a:r>
              <a:rPr lang="en-US" dirty="0"/>
              <a:t>	For finite dimensional linear operators,</a:t>
            </a:r>
            <a:br>
              <a:rPr lang="en-US" dirty="0"/>
            </a:br>
            <a:r>
              <a:rPr lang="en-US" dirty="0"/>
              <a:t>	     this means</a:t>
            </a:r>
            <a:r>
              <a:rPr lang="en-US" i="1" dirty="0"/>
              <a:t> </a:t>
            </a:r>
            <a:r>
              <a:rPr lang="en-US" i="1" dirty="0">
                <a:latin typeface="Times New Roman" panose="02020603050405020304" pitchFamily="18" charset="0"/>
              </a:rPr>
              <a:t>A A</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I </a:t>
            </a:r>
            <a:r>
              <a:rPr lang="en-US" dirty="0"/>
              <a:t>▮</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50B1BB61-6565-4F6A-8DDB-D82232C499F5}"/>
              </a:ext>
            </a:extLst>
          </p:cNvPr>
          <p:cNvGraphicFramePr>
            <a:graphicFrameLocks noChangeAspect="1"/>
          </p:cNvGraphicFramePr>
          <p:nvPr>
            <p:extLst>
              <p:ext uri="{D42A27DB-BD31-4B8C-83A1-F6EECF244321}">
                <p14:modId xmlns:p14="http://schemas.microsoft.com/office/powerpoint/2010/main" val="2601530769"/>
              </p:ext>
            </p:extLst>
          </p:nvPr>
        </p:nvGraphicFramePr>
        <p:xfrm>
          <a:off x="3338469" y="3554418"/>
          <a:ext cx="2122488" cy="500063"/>
        </p:xfrm>
        <a:graphic>
          <a:graphicData uri="http://schemas.openxmlformats.org/presentationml/2006/ole">
            <mc:AlternateContent xmlns:mc="http://schemas.openxmlformats.org/markup-compatibility/2006">
              <mc:Choice xmlns:v="urn:schemas-microsoft-com:vml" Requires="v">
                <p:oleObj spid="_x0000_s561172" name="Equation" r:id="rId6" imgW="914400" imgH="215640" progId="Equation.DSMT4">
                  <p:embed/>
                </p:oleObj>
              </mc:Choice>
              <mc:Fallback>
                <p:oleObj name="Equation" r:id="rId6" imgW="914400" imgH="215640" progId="Equation.DSMT4">
                  <p:embed/>
                  <p:pic>
                    <p:nvPicPr>
                      <p:cNvPr id="13" name="Object 12">
                        <a:extLst>
                          <a:ext uri="{FF2B5EF4-FFF2-40B4-BE49-F238E27FC236}">
                            <a16:creationId xmlns:a16="http://schemas.microsoft.com/office/drawing/2014/main" id="{AFE39013-E91E-4B1B-A7D9-7362C155972F}"/>
                          </a:ext>
                        </a:extLst>
                      </p:cNvPr>
                      <p:cNvPicPr/>
                      <p:nvPr/>
                    </p:nvPicPr>
                    <p:blipFill>
                      <a:blip r:embed="rId7"/>
                      <a:stretch>
                        <a:fillRect/>
                      </a:stretch>
                    </p:blipFill>
                    <p:spPr>
                      <a:xfrm>
                        <a:off x="3338469" y="3554418"/>
                        <a:ext cx="2122488" cy="5000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6C5184A-C77F-403A-A34C-89120F48E2A0}"/>
              </a:ext>
            </a:extLst>
          </p:cNvPr>
          <p:cNvGraphicFramePr>
            <a:graphicFrameLocks noChangeAspect="1"/>
          </p:cNvGraphicFramePr>
          <p:nvPr>
            <p:extLst>
              <p:ext uri="{D42A27DB-BD31-4B8C-83A1-F6EECF244321}">
                <p14:modId xmlns:p14="http://schemas.microsoft.com/office/powerpoint/2010/main" val="3959241231"/>
              </p:ext>
            </p:extLst>
          </p:nvPr>
        </p:nvGraphicFramePr>
        <p:xfrm>
          <a:off x="1739547" y="3529543"/>
          <a:ext cx="1531938" cy="500063"/>
        </p:xfrm>
        <a:graphic>
          <a:graphicData uri="http://schemas.openxmlformats.org/presentationml/2006/ole">
            <mc:AlternateContent xmlns:mc="http://schemas.openxmlformats.org/markup-compatibility/2006">
              <mc:Choice xmlns:v="urn:schemas-microsoft-com:vml" Requires="v">
                <p:oleObj spid="_x0000_s561173" name="Equation" r:id="rId8" imgW="660240" imgH="215640" progId="Equation.DSMT4">
                  <p:embed/>
                </p:oleObj>
              </mc:Choice>
              <mc:Fallback>
                <p:oleObj name="Equation" r:id="rId8" imgW="660240" imgH="215640" progId="Equation.DSMT4">
                  <p:embed/>
                  <p:pic>
                    <p:nvPicPr>
                      <p:cNvPr id="8" name="Object 7">
                        <a:extLst>
                          <a:ext uri="{FF2B5EF4-FFF2-40B4-BE49-F238E27FC236}">
                            <a16:creationId xmlns:a16="http://schemas.microsoft.com/office/drawing/2014/main" id="{50B1BB61-6565-4F6A-8DDB-D82232C499F5}"/>
                          </a:ext>
                        </a:extLst>
                      </p:cNvPr>
                      <p:cNvPicPr/>
                      <p:nvPr/>
                    </p:nvPicPr>
                    <p:blipFill>
                      <a:blip r:embed="rId9"/>
                      <a:stretch>
                        <a:fillRect/>
                      </a:stretch>
                    </p:blipFill>
                    <p:spPr>
                      <a:xfrm>
                        <a:off x="1739547" y="3529543"/>
                        <a:ext cx="1531938" cy="5000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F330841-DC28-4536-BDEE-21D0C01DA012}"/>
              </a:ext>
            </a:extLst>
          </p:cNvPr>
          <p:cNvGraphicFramePr>
            <a:graphicFrameLocks noChangeAspect="1"/>
          </p:cNvGraphicFramePr>
          <p:nvPr>
            <p:extLst>
              <p:ext uri="{D42A27DB-BD31-4B8C-83A1-F6EECF244321}">
                <p14:modId xmlns:p14="http://schemas.microsoft.com/office/powerpoint/2010/main" val="204349847"/>
              </p:ext>
            </p:extLst>
          </p:nvPr>
        </p:nvGraphicFramePr>
        <p:xfrm>
          <a:off x="4603044" y="4121244"/>
          <a:ext cx="2359025" cy="558800"/>
        </p:xfrm>
        <a:graphic>
          <a:graphicData uri="http://schemas.openxmlformats.org/presentationml/2006/ole">
            <mc:AlternateContent xmlns:mc="http://schemas.openxmlformats.org/markup-compatibility/2006">
              <mc:Choice xmlns:v="urn:schemas-microsoft-com:vml" Requires="v">
                <p:oleObj spid="_x0000_s561174" name="Equation" r:id="rId10" imgW="1015920" imgH="241200" progId="Equation.DSMT4">
                  <p:embed/>
                </p:oleObj>
              </mc:Choice>
              <mc:Fallback>
                <p:oleObj name="Equation" r:id="rId10" imgW="1015920" imgH="241200" progId="Equation.DSMT4">
                  <p:embed/>
                  <p:pic>
                    <p:nvPicPr>
                      <p:cNvPr id="8" name="Object 7">
                        <a:extLst>
                          <a:ext uri="{FF2B5EF4-FFF2-40B4-BE49-F238E27FC236}">
                            <a16:creationId xmlns:a16="http://schemas.microsoft.com/office/drawing/2014/main" id="{50B1BB61-6565-4F6A-8DDB-D82232C499F5}"/>
                          </a:ext>
                        </a:extLst>
                      </p:cNvPr>
                      <p:cNvPicPr/>
                      <p:nvPr/>
                    </p:nvPicPr>
                    <p:blipFill>
                      <a:blip r:embed="rId11"/>
                      <a:stretch>
                        <a:fillRect/>
                      </a:stretch>
                    </p:blipFill>
                    <p:spPr>
                      <a:xfrm>
                        <a:off x="4603044" y="4121244"/>
                        <a:ext cx="2359025" cy="55880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8DA19F12-ED4F-49EC-8BC0-D0B60DC3E04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02760794"/>
      </p:ext>
    </p:extLst>
  </p:cSld>
  <p:clrMapOvr>
    <a:masterClrMapping/>
  </p:clrMapOvr>
  <mc:AlternateContent xmlns:mc="http://schemas.openxmlformats.org/markup-compatibility/2006" xmlns:p14="http://schemas.microsoft.com/office/powerpoint/2010/main">
    <mc:Choice Requires="p14">
      <p:transition spd="slow" p14:dur="2000" advTm="114399"/>
    </mc:Choice>
    <mc:Fallback xmlns="">
      <p:transition spd="slow" advTm="11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A finite-dimensional isometric linear operator is normal.</a:t>
            </a:r>
          </a:p>
          <a:p>
            <a:pPr marL="0" indent="0">
              <a:buNone/>
            </a:pPr>
            <a:endParaRPr lang="en-US" dirty="0"/>
          </a:p>
          <a:p>
            <a:pPr marL="0" indent="0">
              <a:buNone/>
            </a:pPr>
            <a:r>
              <a:rPr lang="en-US" dirty="0"/>
              <a:t>Proof:</a:t>
            </a:r>
          </a:p>
          <a:p>
            <a:pPr marL="0" indent="0">
              <a:buNone/>
            </a:pPr>
            <a:r>
              <a:rPr lang="en-US" dirty="0"/>
              <a:t>	From the last theorem, </a:t>
            </a:r>
            <a:r>
              <a:rPr lang="en-US" i="1" dirty="0">
                <a:latin typeface="Times New Roman" panose="02020603050405020304" pitchFamily="18" charset="0"/>
              </a:rPr>
              <a:t>A</a:t>
            </a:r>
            <a:r>
              <a:rPr lang="en-US" baseline="30000"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I = A A</a:t>
            </a:r>
            <a:r>
              <a:rPr lang="en-US" baseline="30000" dirty="0">
                <a:latin typeface="Times New Roman" panose="02020603050405020304" pitchFamily="18" charset="0"/>
              </a:rPr>
              <a:t>*</a:t>
            </a:r>
            <a:r>
              <a:rPr lang="en-US" dirty="0"/>
              <a:t>, so </a:t>
            </a:r>
            <a:r>
              <a:rPr lang="en-US" i="1" dirty="0">
                <a:latin typeface="Times New Roman" panose="02020603050405020304" pitchFamily="18" charset="0"/>
              </a:rPr>
              <a:t>A</a:t>
            </a:r>
            <a:r>
              <a:rPr lang="en-US" dirty="0"/>
              <a:t> is normal.</a:t>
            </a:r>
            <a:r>
              <a:rPr lang="en-US" i="1" dirty="0">
                <a:latin typeface="Times New Roman" panose="02020603050405020304" pitchFamily="18" charset="0"/>
              </a:rPr>
              <a:t> </a:t>
            </a:r>
            <a:r>
              <a:rPr lang="en-US" dirty="0"/>
              <a:t>▮</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pic>
        <p:nvPicPr>
          <p:cNvPr id="6" name="Audio 5">
            <a:hlinkClick r:id="" action="ppaction://media"/>
            <a:extLst>
              <a:ext uri="{FF2B5EF4-FFF2-40B4-BE49-F238E27FC236}">
                <a16:creationId xmlns:a16="http://schemas.microsoft.com/office/drawing/2014/main" id="{AF95C432-45FF-4B5B-BECA-60F23D4CADC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59968017"/>
      </p:ext>
    </p:extLst>
  </p:cSld>
  <p:clrMapOvr>
    <a:masterClrMapping/>
  </p:clrMapOvr>
  <mc:AlternateContent xmlns:mc="http://schemas.openxmlformats.org/markup-compatibility/2006" xmlns:p14="http://schemas.microsoft.com/office/powerpoint/2010/main">
    <mc:Choice Requires="p14">
      <p:transition spd="slow" p14:dur="2000" advTm="33027"/>
    </mc:Choice>
    <mc:Fallback xmlns="">
      <p:transition spd="slow" advTm="33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Up to this point, we have emphasized that the most appropriate interpretation of matrices is where the columns are vectors</a:t>
            </a:r>
          </a:p>
          <a:p>
            <a:r>
              <a:rPr lang="en-US" dirty="0"/>
              <a:t>Thus, we often wrote:</a:t>
            </a:r>
          </a:p>
          <a:p>
            <a:endParaRPr lang="en-US" dirty="0"/>
          </a:p>
          <a:p>
            <a:endParaRPr lang="en-US" dirty="0"/>
          </a:p>
          <a:p>
            <a:r>
              <a:rPr lang="en-US" dirty="0"/>
              <a:t>Now we will use         to represent the </a:t>
            </a:r>
            <a:r>
              <a:rPr lang="en-US" i="1" dirty="0"/>
              <a:t>k</a:t>
            </a:r>
            <a:r>
              <a:rPr lang="en-US" baseline="30000" dirty="0"/>
              <a:t>th</a:t>
            </a:r>
            <a:r>
              <a:rPr lang="en-US" dirty="0"/>
              <a:t> column,</a:t>
            </a:r>
            <a:br>
              <a:rPr lang="en-US" dirty="0"/>
            </a:br>
            <a:r>
              <a:rPr lang="en-US" dirty="0"/>
              <a:t>	where the vertical ellipsis says “all entries in this column”</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a:extLst>
              <a:ext uri="{FF2B5EF4-FFF2-40B4-BE49-F238E27FC236}">
                <a16:creationId xmlns:a16="http://schemas.microsoft.com/office/drawing/2014/main" id="{3FF96F86-1106-4F5B-9565-34056D4653AF}"/>
              </a:ext>
            </a:extLst>
          </p:cNvPr>
          <p:cNvGraphicFramePr>
            <a:graphicFrameLocks noChangeAspect="1"/>
          </p:cNvGraphicFramePr>
          <p:nvPr>
            <p:extLst>
              <p:ext uri="{D42A27DB-BD31-4B8C-83A1-F6EECF244321}">
                <p14:modId xmlns:p14="http://schemas.microsoft.com/office/powerpoint/2010/main" val="1884258435"/>
              </p:ext>
            </p:extLst>
          </p:nvPr>
        </p:nvGraphicFramePr>
        <p:xfrm>
          <a:off x="3363912" y="2749550"/>
          <a:ext cx="2416175" cy="500063"/>
        </p:xfrm>
        <a:graphic>
          <a:graphicData uri="http://schemas.openxmlformats.org/presentationml/2006/ole">
            <mc:AlternateContent xmlns:mc="http://schemas.openxmlformats.org/markup-compatibility/2006">
              <mc:Choice xmlns:v="urn:schemas-microsoft-com:vml" Requires="v">
                <p:oleObj spid="_x0000_s563220" name="Equation" r:id="rId6" imgW="1041120" imgH="215640" progId="Equation.DSMT4">
                  <p:embed/>
                </p:oleObj>
              </mc:Choice>
              <mc:Fallback>
                <p:oleObj name="Equation" r:id="rId6" imgW="1041120" imgH="215640" progId="Equation.DSMT4">
                  <p:embed/>
                  <p:pic>
                    <p:nvPicPr>
                      <p:cNvPr id="8" name="Object 7">
                        <a:extLst>
                          <a:ext uri="{FF2B5EF4-FFF2-40B4-BE49-F238E27FC236}">
                            <a16:creationId xmlns:a16="http://schemas.microsoft.com/office/drawing/2014/main" id="{3FF96F86-1106-4F5B-9565-34056D4653AF}"/>
                          </a:ext>
                        </a:extLst>
                      </p:cNvPr>
                      <p:cNvPicPr/>
                      <p:nvPr/>
                    </p:nvPicPr>
                    <p:blipFill>
                      <a:blip r:embed="rId7"/>
                      <a:stretch>
                        <a:fillRect/>
                      </a:stretch>
                    </p:blipFill>
                    <p:spPr>
                      <a:xfrm>
                        <a:off x="3363912" y="2749550"/>
                        <a:ext cx="2416175" cy="5000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6B4D239-5566-4EAB-8845-4AADB4F90E15}"/>
              </a:ext>
            </a:extLst>
          </p:cNvPr>
          <p:cNvGraphicFramePr>
            <a:graphicFrameLocks noChangeAspect="1"/>
          </p:cNvGraphicFramePr>
          <p:nvPr>
            <p:extLst>
              <p:ext uri="{D42A27DB-BD31-4B8C-83A1-F6EECF244321}">
                <p14:modId xmlns:p14="http://schemas.microsoft.com/office/powerpoint/2010/main" val="3108031874"/>
              </p:ext>
            </p:extLst>
          </p:nvPr>
        </p:nvGraphicFramePr>
        <p:xfrm>
          <a:off x="2865423" y="3548291"/>
          <a:ext cx="485458" cy="516890"/>
        </p:xfrm>
        <a:graphic>
          <a:graphicData uri="http://schemas.openxmlformats.org/presentationml/2006/ole">
            <mc:AlternateContent xmlns:mc="http://schemas.openxmlformats.org/markup-compatibility/2006">
              <mc:Choice xmlns:v="urn:schemas-microsoft-com:vml" Requires="v">
                <p:oleObj spid="_x0000_s563221" name="Equation" r:id="rId8" imgW="190440" imgH="203040" progId="Equation.DSMT4">
                  <p:embed/>
                </p:oleObj>
              </mc:Choice>
              <mc:Fallback>
                <p:oleObj name="Equation" r:id="rId8" imgW="190440" imgH="203040" progId="Equation.DSMT4">
                  <p:embed/>
                  <p:pic>
                    <p:nvPicPr>
                      <p:cNvPr id="8" name="Object 7">
                        <a:extLst>
                          <a:ext uri="{FF2B5EF4-FFF2-40B4-BE49-F238E27FC236}">
                            <a16:creationId xmlns:a16="http://schemas.microsoft.com/office/drawing/2014/main" id="{3FF96F86-1106-4F5B-9565-34056D4653AF}"/>
                          </a:ext>
                        </a:extLst>
                      </p:cNvPr>
                      <p:cNvPicPr/>
                      <p:nvPr/>
                    </p:nvPicPr>
                    <p:blipFill>
                      <a:blip r:embed="rId9"/>
                      <a:stretch>
                        <a:fillRect/>
                      </a:stretch>
                    </p:blipFill>
                    <p:spPr>
                      <a:xfrm>
                        <a:off x="2865423" y="3548291"/>
                        <a:ext cx="485458" cy="51689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EFD8DA6-2E94-42C8-AEE2-82BA927EC955}"/>
              </a:ext>
            </a:extLst>
          </p:cNvPr>
          <p:cNvGraphicFramePr>
            <a:graphicFrameLocks noChangeAspect="1"/>
          </p:cNvGraphicFramePr>
          <p:nvPr>
            <p:extLst>
              <p:ext uri="{D42A27DB-BD31-4B8C-83A1-F6EECF244321}">
                <p14:modId xmlns:p14="http://schemas.microsoft.com/office/powerpoint/2010/main" val="3224532319"/>
              </p:ext>
            </p:extLst>
          </p:nvPr>
        </p:nvGraphicFramePr>
        <p:xfrm>
          <a:off x="3427442" y="4404230"/>
          <a:ext cx="1531216" cy="2264352"/>
        </p:xfrm>
        <a:graphic>
          <a:graphicData uri="http://schemas.openxmlformats.org/presentationml/2006/ole">
            <mc:AlternateContent xmlns:mc="http://schemas.openxmlformats.org/markup-compatibility/2006">
              <mc:Choice xmlns:v="urn:schemas-microsoft-com:vml" Requires="v">
                <p:oleObj spid="_x0000_s563222" name="Equation" r:id="rId10" imgW="660240" imgH="977760" progId="Equation.DSMT4">
                  <p:embed/>
                </p:oleObj>
              </mc:Choice>
              <mc:Fallback>
                <p:oleObj name="Equation" r:id="rId10" imgW="660240" imgH="977760" progId="Equation.DSMT4">
                  <p:embed/>
                  <p:pic>
                    <p:nvPicPr>
                      <p:cNvPr id="11" name="Object 10">
                        <a:extLst>
                          <a:ext uri="{FF2B5EF4-FFF2-40B4-BE49-F238E27FC236}">
                            <a16:creationId xmlns:a16="http://schemas.microsoft.com/office/drawing/2014/main" id="{36B4D239-5566-4EAB-8845-4AADB4F90E15}"/>
                          </a:ext>
                        </a:extLst>
                      </p:cNvPr>
                      <p:cNvPicPr/>
                      <p:nvPr/>
                    </p:nvPicPr>
                    <p:blipFill>
                      <a:blip r:embed="rId11"/>
                      <a:stretch>
                        <a:fillRect/>
                      </a:stretch>
                    </p:blipFill>
                    <p:spPr>
                      <a:xfrm>
                        <a:off x="3427442" y="4404230"/>
                        <a:ext cx="1531216" cy="2264352"/>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0C4009CB-ADE9-4C65-A022-C4566146858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23886380"/>
      </p:ext>
    </p:extLst>
  </p:cSld>
  <p:clrMapOvr>
    <a:masterClrMapping/>
  </p:clrMapOvr>
  <mc:AlternateContent xmlns:mc="http://schemas.openxmlformats.org/markup-compatibility/2006" xmlns:p14="http://schemas.microsoft.com/office/powerpoint/2010/main">
    <mc:Choice Requires="p14">
      <p:transition spd="slow" p14:dur="2000" advTm="77698"/>
    </mc:Choice>
    <mc:Fallback xmlns="">
      <p:transition spd="slow" advTm="7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Similarly, we will use            to represent the </a:t>
            </a:r>
            <a:r>
              <a:rPr lang="en-US" i="1" dirty="0"/>
              <a:t>k</a:t>
            </a:r>
            <a:r>
              <a:rPr lang="en-US" baseline="30000" dirty="0"/>
              <a:t>th</a:t>
            </a:r>
            <a:r>
              <a:rPr lang="en-US" dirty="0"/>
              <a:t> row,</a:t>
            </a:r>
          </a:p>
          <a:p>
            <a:pPr marL="0" indent="0">
              <a:buNone/>
            </a:pPr>
            <a:r>
              <a:rPr lang="en-US" dirty="0"/>
              <a:t>	where the horizontal ellipsis says “all entries in row” </a:t>
            </a:r>
          </a:p>
          <a:p>
            <a:r>
              <a:rPr lang="en-US" dirty="0"/>
              <a:t>Thus,</a:t>
            </a:r>
          </a:p>
          <a:p>
            <a:endParaRPr lang="en-US" dirty="0"/>
          </a:p>
          <a:p>
            <a:r>
              <a:rPr lang="en-US" dirty="0"/>
              <a:t>Thus, we have</a:t>
            </a:r>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8" name="Object 7">
            <a:extLst>
              <a:ext uri="{FF2B5EF4-FFF2-40B4-BE49-F238E27FC236}">
                <a16:creationId xmlns:a16="http://schemas.microsoft.com/office/drawing/2014/main" id="{3FF96F86-1106-4F5B-9565-34056D4653AF}"/>
              </a:ext>
            </a:extLst>
          </p:cNvPr>
          <p:cNvGraphicFramePr>
            <a:graphicFrameLocks noChangeAspect="1"/>
          </p:cNvGraphicFramePr>
          <p:nvPr>
            <p:extLst>
              <p:ext uri="{D42A27DB-BD31-4B8C-83A1-F6EECF244321}">
                <p14:modId xmlns:p14="http://schemas.microsoft.com/office/powerpoint/2010/main" val="3935589684"/>
              </p:ext>
            </p:extLst>
          </p:nvPr>
        </p:nvGraphicFramePr>
        <p:xfrm>
          <a:off x="1635125" y="2398713"/>
          <a:ext cx="2998788" cy="508000"/>
        </p:xfrm>
        <a:graphic>
          <a:graphicData uri="http://schemas.openxmlformats.org/presentationml/2006/ole">
            <mc:AlternateContent xmlns:mc="http://schemas.openxmlformats.org/markup-compatibility/2006">
              <mc:Choice xmlns:v="urn:schemas-microsoft-com:vml" Requires="v">
                <p:oleObj spid="_x0000_s564242" name="Equation" r:id="rId6" imgW="1422360" imgH="241200" progId="Equation.DSMT4">
                  <p:embed/>
                </p:oleObj>
              </mc:Choice>
              <mc:Fallback>
                <p:oleObj name="Equation" r:id="rId6" imgW="1422360" imgH="241200" progId="Equation.DSMT4">
                  <p:embed/>
                  <p:pic>
                    <p:nvPicPr>
                      <p:cNvPr id="8" name="Object 7">
                        <a:extLst>
                          <a:ext uri="{FF2B5EF4-FFF2-40B4-BE49-F238E27FC236}">
                            <a16:creationId xmlns:a16="http://schemas.microsoft.com/office/drawing/2014/main" id="{3FF96F86-1106-4F5B-9565-34056D4653AF}"/>
                          </a:ext>
                        </a:extLst>
                      </p:cNvPr>
                      <p:cNvPicPr/>
                      <p:nvPr/>
                    </p:nvPicPr>
                    <p:blipFill>
                      <a:blip r:embed="rId7"/>
                      <a:stretch>
                        <a:fillRect/>
                      </a:stretch>
                    </p:blipFill>
                    <p:spPr>
                      <a:xfrm>
                        <a:off x="1635125" y="2398713"/>
                        <a:ext cx="2998788" cy="5080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D10BEF3-AF3D-4FF7-A898-1BBC91F5BD4C}"/>
              </a:ext>
            </a:extLst>
          </p:cNvPr>
          <p:cNvGraphicFramePr>
            <a:graphicFrameLocks noChangeAspect="1"/>
          </p:cNvGraphicFramePr>
          <p:nvPr>
            <p:extLst>
              <p:ext uri="{D42A27DB-BD31-4B8C-83A1-F6EECF244321}">
                <p14:modId xmlns:p14="http://schemas.microsoft.com/office/powerpoint/2010/main" val="3559059394"/>
              </p:ext>
            </p:extLst>
          </p:nvPr>
        </p:nvGraphicFramePr>
        <p:xfrm>
          <a:off x="3449285" y="1590675"/>
          <a:ext cx="615950" cy="517525"/>
        </p:xfrm>
        <a:graphic>
          <a:graphicData uri="http://schemas.openxmlformats.org/presentationml/2006/ole">
            <mc:AlternateContent xmlns:mc="http://schemas.openxmlformats.org/markup-compatibility/2006">
              <mc:Choice xmlns:v="urn:schemas-microsoft-com:vml" Requires="v">
                <p:oleObj spid="_x0000_s564243" name="Equation" r:id="rId8" imgW="241200" imgH="203040" progId="Equation.DSMT4">
                  <p:embed/>
                </p:oleObj>
              </mc:Choice>
              <mc:Fallback>
                <p:oleObj name="Equation" r:id="rId8" imgW="241200" imgH="203040" progId="Equation.DSMT4">
                  <p:embed/>
                  <p:pic>
                    <p:nvPicPr>
                      <p:cNvPr id="12" name="Object 11">
                        <a:extLst>
                          <a:ext uri="{FF2B5EF4-FFF2-40B4-BE49-F238E27FC236}">
                            <a16:creationId xmlns:a16="http://schemas.microsoft.com/office/drawing/2014/main" id="{8D10BEF3-AF3D-4FF7-A898-1BBC91F5BD4C}"/>
                          </a:ext>
                        </a:extLst>
                      </p:cNvPr>
                      <p:cNvPicPr/>
                      <p:nvPr/>
                    </p:nvPicPr>
                    <p:blipFill>
                      <a:blip r:embed="rId9"/>
                      <a:stretch>
                        <a:fillRect/>
                      </a:stretch>
                    </p:blipFill>
                    <p:spPr>
                      <a:xfrm>
                        <a:off x="3449285" y="1590675"/>
                        <a:ext cx="615950" cy="5175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2DEF0DE-4509-4575-954B-BF4A7CB91650}"/>
              </a:ext>
            </a:extLst>
          </p:cNvPr>
          <p:cNvGraphicFramePr>
            <a:graphicFrameLocks noChangeAspect="1"/>
          </p:cNvGraphicFramePr>
          <p:nvPr>
            <p:extLst>
              <p:ext uri="{D42A27DB-BD31-4B8C-83A1-F6EECF244321}">
                <p14:modId xmlns:p14="http://schemas.microsoft.com/office/powerpoint/2010/main" val="1474873306"/>
              </p:ext>
            </p:extLst>
          </p:nvPr>
        </p:nvGraphicFramePr>
        <p:xfrm>
          <a:off x="2649890" y="2536561"/>
          <a:ext cx="3889375" cy="1852612"/>
        </p:xfrm>
        <a:graphic>
          <a:graphicData uri="http://schemas.openxmlformats.org/presentationml/2006/ole">
            <mc:AlternateContent xmlns:mc="http://schemas.openxmlformats.org/markup-compatibility/2006">
              <mc:Choice xmlns:v="urn:schemas-microsoft-com:vml" Requires="v">
                <p:oleObj spid="_x0000_s564244" name="Equation" r:id="rId10" imgW="1676160" imgH="799920" progId="Equation.DSMT4">
                  <p:embed/>
                </p:oleObj>
              </mc:Choice>
              <mc:Fallback>
                <p:oleObj name="Equation" r:id="rId10" imgW="1676160" imgH="799920" progId="Equation.DSMT4">
                  <p:embed/>
                  <p:pic>
                    <p:nvPicPr>
                      <p:cNvPr id="13" name="Object 12">
                        <a:extLst>
                          <a:ext uri="{FF2B5EF4-FFF2-40B4-BE49-F238E27FC236}">
                            <a16:creationId xmlns:a16="http://schemas.microsoft.com/office/drawing/2014/main" id="{32DEF0DE-4509-4575-954B-BF4A7CB91650}"/>
                          </a:ext>
                        </a:extLst>
                      </p:cNvPr>
                      <p:cNvPicPr/>
                      <p:nvPr/>
                    </p:nvPicPr>
                    <p:blipFill>
                      <a:blip r:embed="rId11"/>
                      <a:stretch>
                        <a:fillRect/>
                      </a:stretch>
                    </p:blipFill>
                    <p:spPr>
                      <a:xfrm>
                        <a:off x="2649890" y="2536561"/>
                        <a:ext cx="3889375" cy="185261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7CB0AB3F-FD2F-4B33-9445-E4450DB4B62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12675852"/>
      </p:ext>
    </p:extLst>
  </p:cSld>
  <p:clrMapOvr>
    <a:masterClrMapping/>
  </p:clrMapOvr>
  <mc:AlternateContent xmlns:mc="http://schemas.openxmlformats.org/markup-compatibility/2006" xmlns:p14="http://schemas.microsoft.com/office/powerpoint/2010/main">
    <mc:Choice Requires="p14">
      <p:transition spd="slow" p14:dur="2000" advTm="62536"/>
    </mc:Choice>
    <mc:Fallback xmlns="">
      <p:transition spd="slow" advTm="6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Also, we will use the adjoint to define:</a:t>
            </a:r>
          </a:p>
        </p:txBody>
      </p:sp>
      <p:sp>
        <p:nvSpPr>
          <p:cNvPr id="4" name="Footer Placeholder 3"/>
          <p:cNvSpPr>
            <a:spLocks noGrp="1"/>
          </p:cNvSpPr>
          <p:nvPr>
            <p:ph type="ftr" sz="quarter" idx="11"/>
          </p:nvPr>
        </p:nvSpPr>
        <p:spPr/>
        <p:txBody>
          <a:bodyPr/>
          <a:lstStyle/>
          <a:p>
            <a:r>
              <a:rPr lang="en-US"/>
              <a:t>Isometric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4" name="Object 13">
            <a:extLst>
              <a:ext uri="{FF2B5EF4-FFF2-40B4-BE49-F238E27FC236}">
                <a16:creationId xmlns:a16="http://schemas.microsoft.com/office/drawing/2014/main" id="{5A58BF23-E127-4949-83CA-2BEF4102F67A}"/>
              </a:ext>
            </a:extLst>
          </p:cNvPr>
          <p:cNvGraphicFramePr>
            <a:graphicFrameLocks noChangeAspect="1"/>
          </p:cNvGraphicFramePr>
          <p:nvPr>
            <p:extLst>
              <p:ext uri="{D42A27DB-BD31-4B8C-83A1-F6EECF244321}">
                <p14:modId xmlns:p14="http://schemas.microsoft.com/office/powerpoint/2010/main" val="1386360122"/>
              </p:ext>
            </p:extLst>
          </p:nvPr>
        </p:nvGraphicFramePr>
        <p:xfrm>
          <a:off x="2900979" y="3593877"/>
          <a:ext cx="1471612" cy="2058988"/>
        </p:xfrm>
        <a:graphic>
          <a:graphicData uri="http://schemas.openxmlformats.org/presentationml/2006/ole">
            <mc:AlternateContent xmlns:mc="http://schemas.openxmlformats.org/markup-compatibility/2006">
              <mc:Choice xmlns:v="urn:schemas-microsoft-com:vml" Requires="v">
                <p:oleObj spid="_x0000_s565270" name="Equation" r:id="rId6" imgW="698400" imgH="977760" progId="Equation.DSMT4">
                  <p:embed/>
                </p:oleObj>
              </mc:Choice>
              <mc:Fallback>
                <p:oleObj name="Equation" r:id="rId6" imgW="698400" imgH="977760" progId="Equation.DSMT4">
                  <p:embed/>
                  <p:pic>
                    <p:nvPicPr>
                      <p:cNvPr id="14" name="Object 13">
                        <a:extLst>
                          <a:ext uri="{FF2B5EF4-FFF2-40B4-BE49-F238E27FC236}">
                            <a16:creationId xmlns:a16="http://schemas.microsoft.com/office/drawing/2014/main" id="{5A58BF23-E127-4949-83CA-2BEF4102F67A}"/>
                          </a:ext>
                        </a:extLst>
                      </p:cNvPr>
                      <p:cNvPicPr/>
                      <p:nvPr/>
                    </p:nvPicPr>
                    <p:blipFill>
                      <a:blip r:embed="rId7"/>
                      <a:stretch>
                        <a:fillRect/>
                      </a:stretch>
                    </p:blipFill>
                    <p:spPr>
                      <a:xfrm>
                        <a:off x="2900979" y="3593877"/>
                        <a:ext cx="1471612" cy="20589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32917D9-C7A6-458D-B39F-D8E8B6831661}"/>
              </a:ext>
            </a:extLst>
          </p:cNvPr>
          <p:cNvGraphicFramePr>
            <a:graphicFrameLocks noChangeAspect="1"/>
          </p:cNvGraphicFramePr>
          <p:nvPr>
            <p:extLst>
              <p:ext uri="{D42A27DB-BD31-4B8C-83A1-F6EECF244321}">
                <p14:modId xmlns:p14="http://schemas.microsoft.com/office/powerpoint/2010/main" val="2586159223"/>
              </p:ext>
            </p:extLst>
          </p:nvPr>
        </p:nvGraphicFramePr>
        <p:xfrm>
          <a:off x="3134519" y="2145594"/>
          <a:ext cx="3241675" cy="557212"/>
        </p:xfrm>
        <a:graphic>
          <a:graphicData uri="http://schemas.openxmlformats.org/presentationml/2006/ole">
            <mc:AlternateContent xmlns:mc="http://schemas.openxmlformats.org/markup-compatibility/2006">
              <mc:Choice xmlns:v="urn:schemas-microsoft-com:vml" Requires="v">
                <p:oleObj spid="_x0000_s565271" name="Equation" r:id="rId8" imgW="1396800" imgH="241200" progId="Equation.DSMT4">
                  <p:embed/>
                </p:oleObj>
              </mc:Choice>
              <mc:Fallback>
                <p:oleObj name="Equation" r:id="rId8" imgW="1396800" imgH="241200" progId="Equation.DSMT4">
                  <p:embed/>
                  <p:pic>
                    <p:nvPicPr>
                      <p:cNvPr id="14" name="Object 13">
                        <a:extLst>
                          <a:ext uri="{FF2B5EF4-FFF2-40B4-BE49-F238E27FC236}">
                            <a16:creationId xmlns:a16="http://schemas.microsoft.com/office/drawing/2014/main" id="{9EFD8DA6-2E94-42C8-AEE2-82BA927EC955}"/>
                          </a:ext>
                        </a:extLst>
                      </p:cNvPr>
                      <p:cNvPicPr/>
                      <p:nvPr/>
                    </p:nvPicPr>
                    <p:blipFill>
                      <a:blip r:embed="rId9"/>
                      <a:stretch>
                        <a:fillRect/>
                      </a:stretch>
                    </p:blipFill>
                    <p:spPr>
                      <a:xfrm>
                        <a:off x="3134519" y="2145594"/>
                        <a:ext cx="3241675" cy="55721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0B3BC87-DAB3-41E8-9F43-C348EE4702FB}"/>
              </a:ext>
            </a:extLst>
          </p:cNvPr>
          <p:cNvGraphicFramePr>
            <a:graphicFrameLocks noChangeAspect="1"/>
          </p:cNvGraphicFramePr>
          <p:nvPr>
            <p:extLst>
              <p:ext uri="{D42A27DB-BD31-4B8C-83A1-F6EECF244321}">
                <p14:modId xmlns:p14="http://schemas.microsoft.com/office/powerpoint/2010/main" val="2039147983"/>
              </p:ext>
            </p:extLst>
          </p:nvPr>
        </p:nvGraphicFramePr>
        <p:xfrm>
          <a:off x="3134519" y="2822662"/>
          <a:ext cx="3241675" cy="557212"/>
        </p:xfrm>
        <a:graphic>
          <a:graphicData uri="http://schemas.openxmlformats.org/presentationml/2006/ole">
            <mc:AlternateContent xmlns:mc="http://schemas.openxmlformats.org/markup-compatibility/2006">
              <mc:Choice xmlns:v="urn:schemas-microsoft-com:vml" Requires="v">
                <p:oleObj spid="_x0000_s565272" name="Equation" r:id="rId10" imgW="1396800" imgH="241200" progId="Equation.DSMT4">
                  <p:embed/>
                </p:oleObj>
              </mc:Choice>
              <mc:Fallback>
                <p:oleObj name="Equation" r:id="rId10" imgW="1396800" imgH="241200" progId="Equation.DSMT4">
                  <p:embed/>
                  <p:pic>
                    <p:nvPicPr>
                      <p:cNvPr id="11" name="Object 10">
                        <a:extLst>
                          <a:ext uri="{FF2B5EF4-FFF2-40B4-BE49-F238E27FC236}">
                            <a16:creationId xmlns:a16="http://schemas.microsoft.com/office/drawing/2014/main" id="{532917D9-C7A6-458D-B39F-D8E8B6831661}"/>
                          </a:ext>
                        </a:extLst>
                      </p:cNvPr>
                      <p:cNvPicPr/>
                      <p:nvPr/>
                    </p:nvPicPr>
                    <p:blipFill>
                      <a:blip r:embed="rId11"/>
                      <a:stretch>
                        <a:fillRect/>
                      </a:stretch>
                    </p:blipFill>
                    <p:spPr>
                      <a:xfrm>
                        <a:off x="3134519" y="2822662"/>
                        <a:ext cx="3241675" cy="55721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61F88C4B-6493-4F5F-9BAF-23352E32E926}"/>
              </a:ext>
            </a:extLst>
          </p:cNvPr>
          <p:cNvGraphicFramePr>
            <a:graphicFrameLocks noChangeAspect="1"/>
          </p:cNvGraphicFramePr>
          <p:nvPr>
            <p:extLst>
              <p:ext uri="{D42A27DB-BD31-4B8C-83A1-F6EECF244321}">
                <p14:modId xmlns:p14="http://schemas.microsoft.com/office/powerpoint/2010/main" val="1764213890"/>
              </p:ext>
            </p:extLst>
          </p:nvPr>
        </p:nvGraphicFramePr>
        <p:xfrm>
          <a:off x="4572000" y="3568700"/>
          <a:ext cx="1471613" cy="2111375"/>
        </p:xfrm>
        <a:graphic>
          <a:graphicData uri="http://schemas.openxmlformats.org/presentationml/2006/ole">
            <mc:AlternateContent xmlns:mc="http://schemas.openxmlformats.org/markup-compatibility/2006">
              <mc:Choice xmlns:v="urn:schemas-microsoft-com:vml" Requires="v">
                <p:oleObj spid="_x0000_s565273" name="Equation" r:id="rId12" imgW="698400" imgH="1002960" progId="Equation.DSMT4">
                  <p:embed/>
                </p:oleObj>
              </mc:Choice>
              <mc:Fallback>
                <p:oleObj name="Equation" r:id="rId12" imgW="698400" imgH="1002960" progId="Equation.DSMT4">
                  <p:embed/>
                  <p:pic>
                    <p:nvPicPr>
                      <p:cNvPr id="14" name="Object 13">
                        <a:extLst>
                          <a:ext uri="{FF2B5EF4-FFF2-40B4-BE49-F238E27FC236}">
                            <a16:creationId xmlns:a16="http://schemas.microsoft.com/office/drawing/2014/main" id="{5A58BF23-E127-4949-83CA-2BEF4102F67A}"/>
                          </a:ext>
                        </a:extLst>
                      </p:cNvPr>
                      <p:cNvPicPr/>
                      <p:nvPr/>
                    </p:nvPicPr>
                    <p:blipFill>
                      <a:blip r:embed="rId13"/>
                      <a:stretch>
                        <a:fillRect/>
                      </a:stretch>
                    </p:blipFill>
                    <p:spPr>
                      <a:xfrm>
                        <a:off x="4572000" y="3568700"/>
                        <a:ext cx="1471613" cy="211137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133BFEDE-20BA-4745-999D-B91CD2D8E9E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84549667"/>
      </p:ext>
    </p:extLst>
  </p:cSld>
  <p:clrMapOvr>
    <a:masterClrMapping/>
  </p:clrMapOvr>
  <mc:AlternateContent xmlns:mc="http://schemas.openxmlformats.org/markup-compatibility/2006" xmlns:p14="http://schemas.microsoft.com/office/powerpoint/2010/main">
    <mc:Choice Requires="p14">
      <p:transition spd="slow" p14:dur="2000" advTm="84756"/>
    </mc:Choice>
    <mc:Fallback xmlns="">
      <p:transition spd="slow" advTm="8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7|12.5|30.2"/>
</p:tagLst>
</file>

<file path=ppt/tags/tag10.xml><?xml version="1.0" encoding="utf-8"?>
<p:tagLst xmlns:a="http://schemas.openxmlformats.org/drawingml/2006/main" xmlns:r="http://schemas.openxmlformats.org/officeDocument/2006/relationships" xmlns:p="http://schemas.openxmlformats.org/presentationml/2006/main">
  <p:tag name="TIMING" val="|11.8|18|71.2"/>
</p:tagLst>
</file>

<file path=ppt/tags/tag11.xml><?xml version="1.0" encoding="utf-8"?>
<p:tagLst xmlns:a="http://schemas.openxmlformats.org/drawingml/2006/main" xmlns:r="http://schemas.openxmlformats.org/officeDocument/2006/relationships" xmlns:p="http://schemas.openxmlformats.org/presentationml/2006/main">
  <p:tag name="TIMING" val="|27.8|13.6|86.4"/>
</p:tagLst>
</file>

<file path=ppt/tags/tag12.xml><?xml version="1.0" encoding="utf-8"?>
<p:tagLst xmlns:a="http://schemas.openxmlformats.org/drawingml/2006/main" xmlns:r="http://schemas.openxmlformats.org/officeDocument/2006/relationships" xmlns:p="http://schemas.openxmlformats.org/presentationml/2006/main">
  <p:tag name="TIMING" val="|12.1|10"/>
</p:tagLst>
</file>

<file path=ppt/tags/tag13.xml><?xml version="1.0" encoding="utf-8"?>
<p:tagLst xmlns:a="http://schemas.openxmlformats.org/drawingml/2006/main" xmlns:r="http://schemas.openxmlformats.org/officeDocument/2006/relationships" xmlns:p="http://schemas.openxmlformats.org/presentationml/2006/main">
  <p:tag name="TIMING" val="|12.1|10"/>
</p:tagLst>
</file>

<file path=ppt/tags/tag14.xml><?xml version="1.0" encoding="utf-8"?>
<p:tagLst xmlns:a="http://schemas.openxmlformats.org/drawingml/2006/main" xmlns:r="http://schemas.openxmlformats.org/officeDocument/2006/relationships" xmlns:p="http://schemas.openxmlformats.org/presentationml/2006/main">
  <p:tag name="TIMING" val="|62.4"/>
</p:tagLst>
</file>

<file path=ppt/tags/tag15.xml><?xml version="1.0" encoding="utf-8"?>
<p:tagLst xmlns:a="http://schemas.openxmlformats.org/drawingml/2006/main" xmlns:r="http://schemas.openxmlformats.org/officeDocument/2006/relationships" xmlns:p="http://schemas.openxmlformats.org/presentationml/2006/main">
  <p:tag name="TIMING" val="|32.4|29|19.2"/>
</p:tagLst>
</file>

<file path=ppt/tags/tag16.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5.1|8|23.5|13.2|6.7"/>
</p:tagLst>
</file>

<file path=ppt/tags/tag3.xml><?xml version="1.0" encoding="utf-8"?>
<p:tagLst xmlns:a="http://schemas.openxmlformats.org/drawingml/2006/main" xmlns:r="http://schemas.openxmlformats.org/officeDocument/2006/relationships" xmlns:p="http://schemas.openxmlformats.org/presentationml/2006/main">
  <p:tag name="TIMING" val="|24.6|25.3|26.2|8.2|9.4"/>
</p:tagLst>
</file>

<file path=ppt/tags/tag4.xml><?xml version="1.0" encoding="utf-8"?>
<p:tagLst xmlns:a="http://schemas.openxmlformats.org/drawingml/2006/main" xmlns:r="http://schemas.openxmlformats.org/officeDocument/2006/relationships" xmlns:p="http://schemas.openxmlformats.org/presentationml/2006/main">
  <p:tag name="TIMING" val="|7.5"/>
</p:tagLst>
</file>

<file path=ppt/tags/tag5.xml><?xml version="1.0" encoding="utf-8"?>
<p:tagLst xmlns:a="http://schemas.openxmlformats.org/drawingml/2006/main" xmlns:r="http://schemas.openxmlformats.org/officeDocument/2006/relationships" xmlns:p="http://schemas.openxmlformats.org/presentationml/2006/main">
  <p:tag name="TIMING" val="|16.8|15.5"/>
</p:tagLst>
</file>

<file path=ppt/tags/tag6.xml><?xml version="1.0" encoding="utf-8"?>
<p:tagLst xmlns:a="http://schemas.openxmlformats.org/drawingml/2006/main" xmlns:r="http://schemas.openxmlformats.org/officeDocument/2006/relationships" xmlns:p="http://schemas.openxmlformats.org/presentationml/2006/main">
  <p:tag name="TIMING" val="|21.7|13.3"/>
</p:tagLst>
</file>

<file path=ppt/tags/tag7.xml><?xml version="1.0" encoding="utf-8"?>
<p:tagLst xmlns:a="http://schemas.openxmlformats.org/drawingml/2006/main" xmlns:r="http://schemas.openxmlformats.org/officeDocument/2006/relationships" xmlns:p="http://schemas.openxmlformats.org/presentationml/2006/main">
  <p:tag name="TIMING" val="|22.9"/>
</p:tagLst>
</file>

<file path=ppt/tags/tag8.xml><?xml version="1.0" encoding="utf-8"?>
<p:tagLst xmlns:a="http://schemas.openxmlformats.org/drawingml/2006/main" xmlns:r="http://schemas.openxmlformats.org/officeDocument/2006/relationships" xmlns:p="http://schemas.openxmlformats.org/presentationml/2006/main">
  <p:tag name="TIMING" val="|22.9"/>
</p:tagLst>
</file>

<file path=ppt/tags/tag9.xml><?xml version="1.0" encoding="utf-8"?>
<p:tagLst xmlns:a="http://schemas.openxmlformats.org/drawingml/2006/main" xmlns:r="http://schemas.openxmlformats.org/officeDocument/2006/relationships" xmlns:p="http://schemas.openxmlformats.org/presentationml/2006/main">
  <p:tag name="TIMING" val="|19.4|13.3|11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52228</TotalTime>
  <Words>1132</Words>
  <Application>Microsoft Office PowerPoint</Application>
  <PresentationFormat>On-screen Show (4:3)</PresentationFormat>
  <Paragraphs>180</Paragraphs>
  <Slides>22</Slides>
  <Notes>0</Notes>
  <HiddenSlides>0</HiddenSlides>
  <MMClips>22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Arial</vt:lpstr>
      <vt:lpstr>Bookman Old Style</vt:lpstr>
      <vt:lpstr>Calibri</vt:lpstr>
      <vt:lpstr>Cambria</vt:lpstr>
      <vt:lpstr>Consolas</vt:lpstr>
      <vt:lpstr>Constantia</vt:lpstr>
      <vt:lpstr>Edwardian Script ITC</vt:lpstr>
      <vt:lpstr>Georgia</vt:lpstr>
      <vt:lpstr>Times New Roman</vt:lpstr>
      <vt:lpstr>Office Theme</vt:lpstr>
      <vt:lpstr>Equation</vt:lpstr>
      <vt:lpstr>11.8 Isometric operators</vt:lpstr>
      <vt:lpstr>Introduction</vt:lpstr>
      <vt:lpstr>Definition</vt:lpstr>
      <vt:lpstr>Definition</vt:lpstr>
      <vt:lpstr>Definition</vt:lpstr>
      <vt:lpstr>Definition</vt:lpstr>
      <vt:lpstr>Definition</vt:lpstr>
      <vt:lpstr>Definition</vt:lpstr>
      <vt:lpstr>Definition</vt:lpstr>
      <vt:lpstr>Definition</vt:lpstr>
      <vt:lpstr>Columns form an orthonormal basis</vt:lpstr>
      <vt:lpstr>Rows form an orthonormal basis</vt:lpstr>
      <vt:lpstr>Rows form an orthonormal basis</vt:lpstr>
      <vt:lpstr>Definition</vt:lpstr>
      <vt:lpstr>Definition</vt:lpstr>
      <vt:lpstr>Examples</vt:lpstr>
      <vt:lpstr>Not everything holds in infinite dimensions…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1212</cp:revision>
  <dcterms:created xsi:type="dcterms:W3CDTF">2020-04-30T19:27:29Z</dcterms:created>
  <dcterms:modified xsi:type="dcterms:W3CDTF">2021-11-29T14:47:11Z</dcterms:modified>
</cp:coreProperties>
</file>